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9"/>
  </p:notesMasterIdLst>
  <p:sldIdLst>
    <p:sldId id="256" r:id="rId2"/>
    <p:sldId id="284" r:id="rId3"/>
    <p:sldId id="394" r:id="rId4"/>
    <p:sldId id="408" r:id="rId5"/>
    <p:sldId id="427" r:id="rId6"/>
    <p:sldId id="429" r:id="rId7"/>
    <p:sldId id="430" r:id="rId8"/>
    <p:sldId id="432" r:id="rId9"/>
    <p:sldId id="433" r:id="rId10"/>
    <p:sldId id="434" r:id="rId11"/>
    <p:sldId id="435" r:id="rId12"/>
    <p:sldId id="428" r:id="rId13"/>
    <p:sldId id="436" r:id="rId14"/>
    <p:sldId id="437" r:id="rId15"/>
    <p:sldId id="438" r:id="rId16"/>
    <p:sldId id="439" r:id="rId17"/>
    <p:sldId id="440" r:id="rId18"/>
    <p:sldId id="441" r:id="rId19"/>
    <p:sldId id="442" r:id="rId20"/>
    <p:sldId id="443" r:id="rId21"/>
    <p:sldId id="444" r:id="rId22"/>
    <p:sldId id="445" r:id="rId23"/>
    <p:sldId id="446" r:id="rId24"/>
    <p:sldId id="447" r:id="rId25"/>
    <p:sldId id="448" r:id="rId26"/>
    <p:sldId id="431" r:id="rId27"/>
    <p:sldId id="292" r:id="rId28"/>
  </p:sldIdLst>
  <p:sldSz cx="9144000" cy="6858000" type="screen4x3"/>
  <p:notesSz cx="6735763" cy="986948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RITXU ETXEBERRIA AGIRRE" initials="AE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92CB"/>
    <a:srgbClr val="4BACC6"/>
    <a:srgbClr val="990000"/>
    <a:srgbClr val="CC0000"/>
    <a:srgbClr val="CC6600"/>
    <a:srgbClr val="996600"/>
    <a:srgbClr val="FFECAF"/>
    <a:srgbClr val="518BE1"/>
    <a:srgbClr val="B5CC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58" autoAdjust="0"/>
    <p:restoredTop sz="92553" autoAdjust="0"/>
  </p:normalViewPr>
  <p:slideViewPr>
    <p:cSldViewPr>
      <p:cViewPr varScale="1">
        <p:scale>
          <a:sx n="108" d="100"/>
          <a:sy n="108" d="100"/>
        </p:scale>
        <p:origin x="17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2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11/09/2019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11/09/2019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11/09/2019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5B54B-F40E-4440-9BFD-8345DD8E37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484784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275117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  <p:sldLayoutId id="2147483889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skadi.eus/contenidos/informacion/cevime_infac_2019/eu_def/adjuntos/INFAC_Vol_27_4_euskera.Hiperurizemia%20eta%20gota.pdf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0" y="764704"/>
            <a:ext cx="9144000" cy="3816424"/>
          </a:xfrm>
        </p:spPr>
        <p:txBody>
          <a:bodyPr/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r>
              <a:rPr lang="es-ES" sz="3600" b="1" dirty="0" smtClean="0"/>
              <a:t>HIPERURIZEMIA ETA GOTA. FARMAKOLOGIA-EGUNERATZEA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_tradnl" sz="1100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_tradnl" sz="1100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" b="1" dirty="0" smtClean="0"/>
              <a:t>27 </a:t>
            </a:r>
            <a:r>
              <a:rPr lang="es-ES" b="1" dirty="0"/>
              <a:t>LIBURUKIA, 4</a:t>
            </a:r>
            <a:r>
              <a:rPr lang="es-ES" b="1" dirty="0" smtClean="0"/>
              <a:t> </a:t>
            </a:r>
            <a:r>
              <a:rPr lang="es-ES" b="1" dirty="0" err="1" smtClean="0"/>
              <a:t>Zk</a:t>
            </a:r>
            <a:r>
              <a:rPr lang="es-ES" b="1" dirty="0" smtClean="0"/>
              <a:t> 2019</a:t>
            </a:r>
            <a:br>
              <a:rPr lang="es-ES" b="1" dirty="0" smtClean="0"/>
            </a:br>
            <a:endParaRPr lang="es-ES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pPr lvl="1"/>
            <a:r>
              <a:rPr lang="es-ES" sz="2000" dirty="0">
                <a:solidFill>
                  <a:schemeClr val="accent1"/>
                </a:solidFill>
              </a:rPr>
              <a:t>“TREAT TO TARGET” ESTRATEGIA ETA TRATAMENDUAREKIKO </a:t>
            </a:r>
            <a:r>
              <a:rPr lang="es-ES" sz="2000" dirty="0" smtClean="0">
                <a:solidFill>
                  <a:schemeClr val="accent1"/>
                </a:solidFill>
              </a:rPr>
              <a:t>ATXIKIDURA (I)</a:t>
            </a:r>
            <a:endParaRPr lang="es-ES" sz="2000" dirty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412776"/>
            <a:ext cx="7992888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2400" dirty="0" err="1" smtClean="0">
                <a:solidFill>
                  <a:schemeClr val="accent1"/>
                </a:solidFill>
              </a:rPr>
              <a:t>Definizioa</a:t>
            </a:r>
            <a:r>
              <a:rPr lang="es-ES" sz="2400" dirty="0" smtClean="0">
                <a:solidFill>
                  <a:schemeClr val="accent1"/>
                </a:solidFill>
              </a:rPr>
              <a:t>: </a:t>
            </a:r>
            <a:r>
              <a:rPr lang="eu-ES" sz="2400" dirty="0">
                <a:solidFill>
                  <a:schemeClr val="accent1"/>
                </a:solidFill>
              </a:rPr>
              <a:t>farmako </a:t>
            </a:r>
            <a:r>
              <a:rPr lang="eu-ES" sz="2400" dirty="0" err="1">
                <a:solidFill>
                  <a:schemeClr val="accent1"/>
                </a:solidFill>
              </a:rPr>
              <a:t>hipourizemianteak</a:t>
            </a:r>
            <a:r>
              <a:rPr lang="eu-ES" sz="2400" dirty="0">
                <a:solidFill>
                  <a:schemeClr val="accent1"/>
                </a:solidFill>
              </a:rPr>
              <a:t> </a:t>
            </a:r>
            <a:r>
              <a:rPr lang="eu-ES" sz="2400" dirty="0" err="1">
                <a:solidFill>
                  <a:schemeClr val="accent1"/>
                </a:solidFill>
              </a:rPr>
              <a:t>urato-mailen</a:t>
            </a:r>
            <a:r>
              <a:rPr lang="eu-ES" sz="2400" dirty="0">
                <a:solidFill>
                  <a:schemeClr val="accent1"/>
                </a:solidFill>
              </a:rPr>
              <a:t> arabera </a:t>
            </a:r>
            <a:r>
              <a:rPr lang="eu-ES" sz="2400" dirty="0" smtClean="0">
                <a:solidFill>
                  <a:schemeClr val="accent1"/>
                </a:solidFill>
              </a:rPr>
              <a:t>titulatzea.</a:t>
            </a:r>
          </a:p>
          <a:p>
            <a:pPr algn="just"/>
            <a:r>
              <a:rPr lang="eu-ES" sz="2400" dirty="0">
                <a:solidFill>
                  <a:schemeClr val="accent1"/>
                </a:solidFill>
              </a:rPr>
              <a:t>M</a:t>
            </a:r>
            <a:r>
              <a:rPr lang="eu-ES" sz="2400" dirty="0" smtClean="0">
                <a:solidFill>
                  <a:schemeClr val="accent1"/>
                </a:solidFill>
              </a:rPr>
              <a:t>onitorizatu </a:t>
            </a:r>
            <a:r>
              <a:rPr lang="eu-ES" sz="2400" dirty="0">
                <a:solidFill>
                  <a:schemeClr val="accent1"/>
                </a:solidFill>
              </a:rPr>
              <a:t>behar da, aldizka (dosia doitu eta 2-4 aste igaro ostean, eta 3 hilabete igaro ostean, berretsi. Behin xede-maila lortu ondoren, monitorizatu 6 hilabeterik behin lehenengo urtea bitartean, eta, </a:t>
            </a:r>
            <a:r>
              <a:rPr lang="eu-ES" sz="2400" dirty="0" smtClean="0">
                <a:solidFill>
                  <a:schemeClr val="accent1"/>
                </a:solidFill>
              </a:rPr>
              <a:t>gero, </a:t>
            </a:r>
            <a:r>
              <a:rPr lang="eu-ES" sz="2400" dirty="0">
                <a:solidFill>
                  <a:schemeClr val="accent1"/>
                </a:solidFill>
              </a:rPr>
              <a:t>urterik behin</a:t>
            </a:r>
            <a:r>
              <a:rPr lang="eu-ES" sz="2400" dirty="0" smtClean="0">
                <a:solidFill>
                  <a:schemeClr val="accent1"/>
                </a:solidFill>
              </a:rPr>
              <a:t>).</a:t>
            </a:r>
          </a:p>
          <a:p>
            <a:pPr algn="just"/>
            <a:r>
              <a:rPr lang="eu-ES" sz="2400" dirty="0">
                <a:solidFill>
                  <a:schemeClr val="accent1"/>
                </a:solidFill>
              </a:rPr>
              <a:t>Dosiak igotzen joatea gomendatzen da gida gehienetan, denak ados ez dauden </a:t>
            </a:r>
            <a:r>
              <a:rPr lang="eu-ES" sz="2400" dirty="0" smtClean="0">
                <a:solidFill>
                  <a:schemeClr val="accent1"/>
                </a:solidFill>
              </a:rPr>
              <a:t>arren.</a:t>
            </a:r>
          </a:p>
          <a:p>
            <a:pPr algn="just"/>
            <a:r>
              <a:rPr lang="eu-ES" sz="2400" dirty="0" smtClean="0">
                <a:solidFill>
                  <a:schemeClr val="accent1"/>
                </a:solidFill>
              </a:rPr>
              <a:t>Garrantzitsua </a:t>
            </a:r>
            <a:r>
              <a:rPr lang="eu-ES" sz="2400" dirty="0" err="1" smtClean="0">
                <a:solidFill>
                  <a:schemeClr val="accent1"/>
                </a:solidFill>
              </a:rPr>
              <a:t>gotaren</a:t>
            </a:r>
            <a:r>
              <a:rPr lang="eu-ES" sz="2400" dirty="0" smtClean="0">
                <a:solidFill>
                  <a:schemeClr val="accent1"/>
                </a:solidFill>
              </a:rPr>
              <a:t> </a:t>
            </a:r>
            <a:r>
              <a:rPr lang="eu-ES" sz="2400" dirty="0">
                <a:solidFill>
                  <a:schemeClr val="accent1"/>
                </a:solidFill>
              </a:rPr>
              <a:t>maneiua hobetzeko faktore gisa.</a:t>
            </a:r>
            <a:r>
              <a:rPr lang="eu-ES" sz="2400" dirty="0" smtClean="0">
                <a:solidFill>
                  <a:schemeClr val="accent1"/>
                </a:solidFill>
              </a:rPr>
              <a:t>: </a:t>
            </a:r>
            <a:r>
              <a:rPr lang="eu-ES" sz="2400" b="1" dirty="0">
                <a:solidFill>
                  <a:schemeClr val="accent1"/>
                </a:solidFill>
              </a:rPr>
              <a:t>dosiak igotzea</a:t>
            </a:r>
            <a:r>
              <a:rPr lang="eu-ES" sz="2400" dirty="0">
                <a:solidFill>
                  <a:schemeClr val="accent1"/>
                </a:solidFill>
              </a:rPr>
              <a:t>, eta, </a:t>
            </a:r>
            <a:r>
              <a:rPr lang="eu-ES" sz="2400" dirty="0" smtClean="0">
                <a:solidFill>
                  <a:schemeClr val="accent1"/>
                </a:solidFill>
              </a:rPr>
              <a:t>tratamenduarekiko </a:t>
            </a:r>
            <a:r>
              <a:rPr lang="eu-ES" sz="2400" b="1" dirty="0">
                <a:solidFill>
                  <a:schemeClr val="accent1"/>
                </a:solidFill>
              </a:rPr>
              <a:t>atxikidura</a:t>
            </a:r>
            <a:r>
              <a:rPr lang="eu-ES" sz="2400" dirty="0">
                <a:solidFill>
                  <a:schemeClr val="accent1"/>
                </a:solidFill>
              </a:rPr>
              <a:t> </a:t>
            </a:r>
            <a:r>
              <a:rPr lang="eu-ES" sz="2400" dirty="0" smtClean="0">
                <a:solidFill>
                  <a:schemeClr val="accent1"/>
                </a:solidFill>
              </a:rPr>
              <a:t>sustatzea </a:t>
            </a:r>
            <a:endParaRPr lang="es-E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80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pPr lvl="1"/>
            <a:r>
              <a:rPr lang="es-ES" sz="2000" dirty="0">
                <a:solidFill>
                  <a:schemeClr val="accent1"/>
                </a:solidFill>
              </a:rPr>
              <a:t>“TREAT TO TARGET” ESTRATEGIA ETA TRATAMENDUAREKIKO </a:t>
            </a:r>
            <a:r>
              <a:rPr lang="es-ES" sz="2000" dirty="0" smtClean="0">
                <a:solidFill>
                  <a:schemeClr val="accent1"/>
                </a:solidFill>
              </a:rPr>
              <a:t>ATXIKIDURA (II)</a:t>
            </a:r>
            <a:endParaRPr lang="es-ES" sz="2000" dirty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484784"/>
            <a:ext cx="7992888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u-ES" sz="2400" dirty="0">
                <a:solidFill>
                  <a:schemeClr val="accent1"/>
                </a:solidFill>
              </a:rPr>
              <a:t>Erresuma Batuan berriki argitaratutako entsegu kliniko batean erkatzen dira erizainek kontrolatutako </a:t>
            </a:r>
            <a:r>
              <a:rPr lang="eu-ES" sz="2400" dirty="0" err="1">
                <a:solidFill>
                  <a:schemeClr val="accent1"/>
                </a:solidFill>
              </a:rPr>
              <a:t>gotaren</a:t>
            </a:r>
            <a:r>
              <a:rPr lang="eu-ES" sz="2400" dirty="0">
                <a:solidFill>
                  <a:schemeClr val="accent1"/>
                </a:solidFill>
              </a:rPr>
              <a:t> maneiua (pazientea heztea, erabaki partekatuak hartzea eta  “</a:t>
            </a:r>
            <a:r>
              <a:rPr lang="eu-ES" sz="2400" dirty="0" err="1">
                <a:solidFill>
                  <a:schemeClr val="accent1"/>
                </a:solidFill>
              </a:rPr>
              <a:t>treat</a:t>
            </a:r>
            <a:r>
              <a:rPr lang="eu-ES" sz="2400" dirty="0">
                <a:solidFill>
                  <a:schemeClr val="accent1"/>
                </a:solidFill>
              </a:rPr>
              <a:t> to </a:t>
            </a:r>
            <a:r>
              <a:rPr lang="eu-ES" sz="2400" dirty="0" err="1">
                <a:solidFill>
                  <a:schemeClr val="accent1"/>
                </a:solidFill>
              </a:rPr>
              <a:t>target</a:t>
            </a:r>
            <a:r>
              <a:rPr lang="eu-ES" sz="2400" dirty="0">
                <a:solidFill>
                  <a:schemeClr val="accent1"/>
                </a:solidFill>
              </a:rPr>
              <a:t>” estrategia barne) eta lehen mailako arretako medikuek eman ohi duten maneiua, 2 urtez bitartean. </a:t>
            </a:r>
            <a:endParaRPr lang="eu-ES" sz="2400" dirty="0" smtClean="0">
              <a:solidFill>
                <a:schemeClr val="accent1"/>
              </a:solidFill>
            </a:endParaRPr>
          </a:p>
          <a:p>
            <a:pPr marL="457200" lvl="1" indent="0" algn="just">
              <a:buNone/>
            </a:pPr>
            <a:r>
              <a:rPr lang="eu-ES" sz="2000" dirty="0">
                <a:solidFill>
                  <a:schemeClr val="accent1"/>
                </a:solidFill>
              </a:rPr>
              <a:t>Aldagai nagusia izan zen bigarren urtean &lt;6 </a:t>
            </a:r>
            <a:r>
              <a:rPr lang="eu-ES" sz="2000" dirty="0" err="1">
                <a:solidFill>
                  <a:schemeClr val="accent1"/>
                </a:solidFill>
              </a:rPr>
              <a:t>mg/dl</a:t>
            </a:r>
            <a:r>
              <a:rPr lang="eu-ES" sz="2000" dirty="0">
                <a:solidFill>
                  <a:schemeClr val="accent1"/>
                </a:solidFill>
              </a:rPr>
              <a:t> </a:t>
            </a:r>
            <a:r>
              <a:rPr lang="eu-ES" sz="2000" dirty="0" err="1">
                <a:solidFill>
                  <a:schemeClr val="accent1"/>
                </a:solidFill>
              </a:rPr>
              <a:t>urizemia-mailak</a:t>
            </a:r>
            <a:r>
              <a:rPr lang="eu-ES" sz="2000" dirty="0">
                <a:solidFill>
                  <a:schemeClr val="accent1"/>
                </a:solidFill>
              </a:rPr>
              <a:t> lortu zituen pazienteen portzentajea. </a:t>
            </a:r>
            <a:endParaRPr lang="eu-ES" sz="2000" dirty="0" smtClean="0">
              <a:solidFill>
                <a:schemeClr val="accent1"/>
              </a:solidFill>
            </a:endParaRPr>
          </a:p>
          <a:p>
            <a:pPr marL="457200" lvl="1" indent="0" algn="just">
              <a:buNone/>
            </a:pPr>
            <a:r>
              <a:rPr lang="eu-ES" sz="2400" dirty="0">
                <a:solidFill>
                  <a:schemeClr val="accent1"/>
                </a:solidFill>
              </a:rPr>
              <a:t>Esku-hartzeko pazienteen % 95ek lortu zuen helburu hori; kontrol-taldean, berriz, % 30ek. </a:t>
            </a:r>
            <a:endParaRPr lang="es-E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45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0" t="18317" r="7884" b="4409"/>
          <a:stretch/>
        </p:blipFill>
        <p:spPr bwMode="auto">
          <a:xfrm>
            <a:off x="827584" y="548680"/>
            <a:ext cx="7200800" cy="524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46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u-ES" sz="3200" dirty="0"/>
              <a:t>FARMAKO HIPOURIZEMIANTEAK 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052736"/>
            <a:ext cx="7992888" cy="3960440"/>
          </a:xfrm>
        </p:spPr>
        <p:txBody>
          <a:bodyPr/>
          <a:lstStyle/>
          <a:p>
            <a:pPr lvl="1"/>
            <a:r>
              <a:rPr lang="eu-ES" b="1" dirty="0" err="1">
                <a:solidFill>
                  <a:schemeClr val="accent1"/>
                </a:solidFill>
              </a:rPr>
              <a:t>Xantina</a:t>
            </a:r>
            <a:r>
              <a:rPr lang="eu-ES" b="1" dirty="0">
                <a:solidFill>
                  <a:schemeClr val="accent1"/>
                </a:solidFill>
              </a:rPr>
              <a:t> </a:t>
            </a:r>
            <a:r>
              <a:rPr lang="eu-ES" b="1" dirty="0" err="1">
                <a:solidFill>
                  <a:schemeClr val="accent1"/>
                </a:solidFill>
              </a:rPr>
              <a:t>oxidasaren</a:t>
            </a:r>
            <a:r>
              <a:rPr lang="eu-ES" b="1" dirty="0">
                <a:solidFill>
                  <a:schemeClr val="accent1"/>
                </a:solidFill>
              </a:rPr>
              <a:t> </a:t>
            </a:r>
            <a:r>
              <a:rPr lang="eu-ES" b="1" dirty="0" err="1" smtClean="0">
                <a:solidFill>
                  <a:schemeClr val="accent1"/>
                </a:solidFill>
              </a:rPr>
              <a:t>inhibitzaileak</a:t>
            </a:r>
            <a:r>
              <a:rPr lang="eu-ES" b="1" dirty="0" smtClean="0">
                <a:solidFill>
                  <a:schemeClr val="accent1"/>
                </a:solidFill>
              </a:rPr>
              <a:t> (XOI) </a:t>
            </a:r>
            <a:r>
              <a:rPr lang="eu-ES" sz="2400" dirty="0" smtClean="0">
                <a:solidFill>
                  <a:schemeClr val="accent1"/>
                </a:solidFill>
              </a:rPr>
              <a:t>(</a:t>
            </a:r>
            <a:r>
              <a:rPr lang="eu-ES" sz="2400" dirty="0">
                <a:solidFill>
                  <a:schemeClr val="accent1"/>
                </a:solidFill>
              </a:rPr>
              <a:t>azido urikoaren produkzioa inhibitzen </a:t>
            </a:r>
            <a:r>
              <a:rPr lang="eu-ES" sz="2400" dirty="0" smtClean="0">
                <a:solidFill>
                  <a:schemeClr val="accent1"/>
                </a:solidFill>
              </a:rPr>
              <a:t>dute)</a:t>
            </a:r>
            <a:endParaRPr lang="es-ES" sz="2400" dirty="0">
              <a:solidFill>
                <a:schemeClr val="accent1"/>
              </a:solidFill>
            </a:endParaRPr>
          </a:p>
          <a:p>
            <a:pPr lvl="2"/>
            <a:r>
              <a:rPr lang="eu-ES" b="1" dirty="0" err="1">
                <a:solidFill>
                  <a:schemeClr val="accent1"/>
                </a:solidFill>
              </a:rPr>
              <a:t>Alopurinola</a:t>
            </a:r>
            <a:endParaRPr lang="es-ES" sz="2000" dirty="0">
              <a:solidFill>
                <a:schemeClr val="accent1"/>
              </a:solidFill>
            </a:endParaRPr>
          </a:p>
          <a:p>
            <a:pPr lvl="2"/>
            <a:r>
              <a:rPr lang="eu-ES" b="1" dirty="0" err="1">
                <a:solidFill>
                  <a:schemeClr val="accent1"/>
                </a:solidFill>
              </a:rPr>
              <a:t>Febuxostata</a:t>
            </a:r>
            <a:endParaRPr lang="es-ES" sz="2000" dirty="0">
              <a:solidFill>
                <a:schemeClr val="accent1"/>
              </a:solidFill>
            </a:endParaRPr>
          </a:p>
          <a:p>
            <a:pPr lvl="1"/>
            <a:r>
              <a:rPr lang="eu-ES" b="1" dirty="0" err="1" smtClean="0">
                <a:solidFill>
                  <a:schemeClr val="accent1"/>
                </a:solidFill>
              </a:rPr>
              <a:t>Urikosurikoak</a:t>
            </a:r>
            <a:r>
              <a:rPr lang="eu-ES" b="1" dirty="0" smtClean="0">
                <a:solidFill>
                  <a:schemeClr val="accent1"/>
                </a:solidFill>
              </a:rPr>
              <a:t> </a:t>
            </a:r>
            <a:r>
              <a:rPr lang="eu-ES" sz="2400" dirty="0" smtClean="0">
                <a:solidFill>
                  <a:schemeClr val="accent1"/>
                </a:solidFill>
              </a:rPr>
              <a:t>(</a:t>
            </a:r>
            <a:r>
              <a:rPr lang="eu-ES" sz="2400" dirty="0">
                <a:solidFill>
                  <a:schemeClr val="accent1"/>
                </a:solidFill>
              </a:rPr>
              <a:t>azido urikoaren giltzurrunetatiko kanporatzea handitzen </a:t>
            </a:r>
            <a:r>
              <a:rPr lang="eu-ES" sz="2400" dirty="0" smtClean="0">
                <a:solidFill>
                  <a:schemeClr val="accent1"/>
                </a:solidFill>
              </a:rPr>
              <a:t>dute)</a:t>
            </a:r>
            <a:endParaRPr lang="es-ES" sz="2400" dirty="0">
              <a:solidFill>
                <a:schemeClr val="accent1"/>
              </a:solidFill>
            </a:endParaRPr>
          </a:p>
          <a:p>
            <a:pPr lvl="2"/>
            <a:r>
              <a:rPr lang="eu-ES" b="1" dirty="0" err="1">
                <a:solidFill>
                  <a:schemeClr val="accent1"/>
                </a:solidFill>
              </a:rPr>
              <a:t>Lesinurada</a:t>
            </a:r>
            <a:endParaRPr lang="es-ES" sz="2000" dirty="0">
              <a:solidFill>
                <a:schemeClr val="accent1"/>
              </a:solidFill>
            </a:endParaRPr>
          </a:p>
          <a:p>
            <a:pPr lvl="2"/>
            <a:r>
              <a:rPr lang="eu-ES" b="1" dirty="0" err="1">
                <a:solidFill>
                  <a:schemeClr val="accent1"/>
                </a:solidFill>
              </a:rPr>
              <a:t>Benzbromarona</a:t>
            </a:r>
            <a:endParaRPr lang="es-ES" sz="2000" dirty="0">
              <a:solidFill>
                <a:schemeClr val="accent1"/>
              </a:solidFill>
            </a:endParaRPr>
          </a:p>
          <a:p>
            <a:pPr lvl="2"/>
            <a:r>
              <a:rPr lang="eu-ES" b="1" dirty="0" err="1">
                <a:solidFill>
                  <a:schemeClr val="accent1"/>
                </a:solidFill>
              </a:rPr>
              <a:t>Probenezida</a:t>
            </a:r>
            <a:endParaRPr lang="es-ES" sz="2000" dirty="0">
              <a:solidFill>
                <a:schemeClr val="accent1"/>
              </a:solidFill>
            </a:endParaRPr>
          </a:p>
          <a:p>
            <a:pPr lvl="1"/>
            <a:r>
              <a:rPr lang="eu-ES" b="1" dirty="0" err="1">
                <a:solidFill>
                  <a:schemeClr val="accent1"/>
                </a:solidFill>
              </a:rPr>
              <a:t>Peglotikasa</a:t>
            </a:r>
            <a:endParaRPr lang="es-ES" sz="2400" dirty="0">
              <a:solidFill>
                <a:schemeClr val="accent1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0418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ALOPURINOLA (I)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eu-ES" dirty="0" smtClean="0">
                <a:solidFill>
                  <a:schemeClr val="accent1"/>
                </a:solidFill>
              </a:rPr>
              <a:t> </a:t>
            </a:r>
          </a:p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25886368" y="-5459859"/>
            <a:ext cx="78575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u-ES" sz="3200" dirty="0">
                <a:solidFill>
                  <a:srgbClr val="31859B"/>
                </a:solidFill>
                <a:latin typeface="Calibri"/>
              </a:rPr>
              <a:t>Giltzurrun-funtzio ona duten pazientetan:  dosi baxuekin hasi (100 mg eguneko), eta arian-arian handitu (100 mg 2-4 asteko), </a:t>
            </a:r>
            <a:r>
              <a:rPr lang="eu-ES" sz="3200" dirty="0" err="1">
                <a:solidFill>
                  <a:srgbClr val="31859B"/>
                </a:solidFill>
                <a:latin typeface="Calibri"/>
              </a:rPr>
              <a:t>urizemiaren</a:t>
            </a:r>
            <a:r>
              <a:rPr lang="eu-ES" sz="3200" dirty="0">
                <a:solidFill>
                  <a:srgbClr val="31859B"/>
                </a:solidFill>
                <a:latin typeface="Calibri"/>
              </a:rPr>
              <a:t> xede-mailak lortu arte.  Dosi txikiekin hastea larruko erreakzio larri eta </a:t>
            </a:r>
            <a:r>
              <a:rPr lang="eu-ES" sz="3200" dirty="0" err="1">
                <a:solidFill>
                  <a:srgbClr val="31859B"/>
                </a:solidFill>
                <a:latin typeface="Calibri"/>
              </a:rPr>
              <a:t>gota-krisiak</a:t>
            </a:r>
            <a:r>
              <a:rPr lang="eu-ES" sz="3200" dirty="0">
                <a:solidFill>
                  <a:srgbClr val="31859B"/>
                </a:solidFill>
                <a:latin typeface="Calibri"/>
              </a:rPr>
              <a:t> sufritzeko arriskua txikitzearekin lotu izan da.</a:t>
            </a:r>
            <a:endParaRPr lang="es-ES" sz="3200" dirty="0">
              <a:solidFill>
                <a:srgbClr val="31859B"/>
              </a:solidFill>
              <a:latin typeface="Calibri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55576" y="1268760"/>
            <a:ext cx="77831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u-ES" sz="3200" dirty="0">
                <a:solidFill>
                  <a:srgbClr val="31859B"/>
                </a:solidFill>
                <a:latin typeface="Calibri"/>
              </a:rPr>
              <a:t>Aukerako tratamendua izaten jarraitzen </a:t>
            </a:r>
            <a:r>
              <a:rPr lang="eu-ES" sz="3200" dirty="0" smtClean="0">
                <a:solidFill>
                  <a:srgbClr val="31859B"/>
                </a:solidFill>
                <a:latin typeface="Calibri"/>
              </a:rPr>
              <a:t>du.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u-ES" sz="3200" dirty="0">
                <a:solidFill>
                  <a:srgbClr val="31859B"/>
                </a:solidFill>
                <a:latin typeface="Calibri"/>
              </a:rPr>
              <a:t>Giltzurrun-funtzio </a:t>
            </a:r>
            <a:r>
              <a:rPr lang="eu-ES" sz="3200" dirty="0" smtClean="0">
                <a:solidFill>
                  <a:srgbClr val="31859B"/>
                </a:solidFill>
                <a:latin typeface="Calibri"/>
              </a:rPr>
              <a:t>ona: dosi </a:t>
            </a:r>
            <a:r>
              <a:rPr lang="eu-ES" sz="3200" dirty="0">
                <a:solidFill>
                  <a:srgbClr val="31859B"/>
                </a:solidFill>
                <a:latin typeface="Calibri"/>
              </a:rPr>
              <a:t>baxuekin </a:t>
            </a:r>
            <a:r>
              <a:rPr lang="eu-ES" sz="3200" dirty="0" smtClean="0">
                <a:solidFill>
                  <a:srgbClr val="31859B"/>
                </a:solidFill>
                <a:latin typeface="Calibri"/>
              </a:rPr>
              <a:t>hasi </a:t>
            </a:r>
            <a:r>
              <a:rPr lang="eu-ES" sz="3200" dirty="0">
                <a:solidFill>
                  <a:srgbClr val="31859B"/>
                </a:solidFill>
                <a:latin typeface="Calibri"/>
              </a:rPr>
              <a:t>(100 mg eguneko), eta arian-arian </a:t>
            </a:r>
            <a:r>
              <a:rPr lang="eu-ES" sz="3200" dirty="0" smtClean="0">
                <a:solidFill>
                  <a:srgbClr val="31859B"/>
                </a:solidFill>
                <a:latin typeface="Calibri"/>
              </a:rPr>
              <a:t>handitu </a:t>
            </a:r>
            <a:r>
              <a:rPr lang="eu-ES" sz="3200" dirty="0">
                <a:solidFill>
                  <a:srgbClr val="31859B"/>
                </a:solidFill>
                <a:latin typeface="Calibri"/>
              </a:rPr>
              <a:t>(100 mg 2-4 asteko), </a:t>
            </a:r>
            <a:r>
              <a:rPr lang="eu-ES" sz="3200" dirty="0" err="1">
                <a:solidFill>
                  <a:srgbClr val="31859B"/>
                </a:solidFill>
                <a:latin typeface="Calibri"/>
              </a:rPr>
              <a:t>urizemiaren</a:t>
            </a:r>
            <a:r>
              <a:rPr lang="eu-ES" sz="3200" dirty="0">
                <a:solidFill>
                  <a:srgbClr val="31859B"/>
                </a:solidFill>
                <a:latin typeface="Calibri"/>
              </a:rPr>
              <a:t> xede-mailak lortu arte.  Dosi txikiekin hastea larruko erreakzio larri eta </a:t>
            </a:r>
            <a:r>
              <a:rPr lang="eu-ES" sz="3200" dirty="0" err="1">
                <a:solidFill>
                  <a:srgbClr val="31859B"/>
                </a:solidFill>
                <a:latin typeface="Calibri"/>
              </a:rPr>
              <a:t>gota-krisiak</a:t>
            </a:r>
            <a:r>
              <a:rPr lang="eu-ES" sz="3200" dirty="0">
                <a:solidFill>
                  <a:srgbClr val="31859B"/>
                </a:solidFill>
                <a:latin typeface="Calibri"/>
              </a:rPr>
              <a:t> sufritzeko arriskua txikitzearekin lotu izan </a:t>
            </a:r>
            <a:r>
              <a:rPr lang="eu-ES" sz="3200" dirty="0" smtClean="0">
                <a:solidFill>
                  <a:srgbClr val="31859B"/>
                </a:solidFill>
                <a:latin typeface="Calibri"/>
              </a:rPr>
              <a:t>da.</a:t>
            </a:r>
            <a:endParaRPr lang="es-ES" sz="3200" dirty="0">
              <a:solidFill>
                <a:srgbClr val="31859B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u-ES" sz="3200" dirty="0" smtClean="0">
              <a:solidFill>
                <a:srgbClr val="31859B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1811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ALOPURINOLA (II)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484784"/>
            <a:ext cx="7992888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u-ES" sz="2800" b="1" dirty="0" err="1">
                <a:solidFill>
                  <a:schemeClr val="accent1"/>
                </a:solidFill>
              </a:rPr>
              <a:t>A</a:t>
            </a:r>
            <a:r>
              <a:rPr lang="eu-ES" sz="2800" b="1" dirty="0" err="1" smtClean="0">
                <a:solidFill>
                  <a:schemeClr val="accent1"/>
                </a:solidFill>
              </a:rPr>
              <a:t>lopurinola</a:t>
            </a:r>
            <a:r>
              <a:rPr lang="eu-ES" sz="2800" b="1" dirty="0" smtClean="0">
                <a:solidFill>
                  <a:schemeClr val="accent1"/>
                </a:solidFill>
              </a:rPr>
              <a:t> </a:t>
            </a:r>
            <a:r>
              <a:rPr lang="eu-ES" sz="2800" b="1" dirty="0">
                <a:solidFill>
                  <a:schemeClr val="accent1"/>
                </a:solidFill>
              </a:rPr>
              <a:t>gutxiegi </a:t>
            </a:r>
            <a:r>
              <a:rPr lang="eu-ES" sz="2800" b="1" dirty="0" smtClean="0">
                <a:solidFill>
                  <a:schemeClr val="accent1"/>
                </a:solidFill>
              </a:rPr>
              <a:t>dosifikatzea</a:t>
            </a:r>
            <a:r>
              <a:rPr lang="eu-ES" sz="2800" dirty="0" smtClean="0">
                <a:solidFill>
                  <a:schemeClr val="accent1"/>
                </a:solidFill>
              </a:rPr>
              <a:t>: </a:t>
            </a:r>
            <a:r>
              <a:rPr lang="eu-ES" sz="2800" dirty="0">
                <a:solidFill>
                  <a:schemeClr val="accent1"/>
                </a:solidFill>
              </a:rPr>
              <a:t>paziente gehienek egunero 300 mg-ko gorako dosiak behar </a:t>
            </a:r>
            <a:r>
              <a:rPr lang="eu-ES" sz="2800" dirty="0" smtClean="0">
                <a:solidFill>
                  <a:schemeClr val="accent1"/>
                </a:solidFill>
              </a:rPr>
              <a:t>dituzten arren &lt;6 </a:t>
            </a:r>
            <a:r>
              <a:rPr lang="eu-ES" sz="2800" dirty="0" err="1">
                <a:solidFill>
                  <a:schemeClr val="accent1"/>
                </a:solidFill>
              </a:rPr>
              <a:t>mg/dl</a:t>
            </a:r>
            <a:r>
              <a:rPr lang="eu-ES" sz="2800" dirty="0">
                <a:solidFill>
                  <a:schemeClr val="accent1"/>
                </a:solidFill>
              </a:rPr>
              <a:t> </a:t>
            </a:r>
            <a:r>
              <a:rPr lang="eu-ES" sz="2800" dirty="0" err="1">
                <a:solidFill>
                  <a:schemeClr val="accent1"/>
                </a:solidFill>
              </a:rPr>
              <a:t>urizemiak</a:t>
            </a:r>
            <a:r>
              <a:rPr lang="eu-ES" sz="2800" dirty="0">
                <a:solidFill>
                  <a:schemeClr val="accent1"/>
                </a:solidFill>
              </a:rPr>
              <a:t> lortzeko, gehienetan 300 mg-ko eguneroko dosiak preskribatzen dira, edo hori baino </a:t>
            </a:r>
            <a:r>
              <a:rPr lang="eu-ES" sz="2800" dirty="0" smtClean="0">
                <a:solidFill>
                  <a:schemeClr val="accent1"/>
                </a:solidFill>
              </a:rPr>
              <a:t>txikiagoak. </a:t>
            </a:r>
            <a:r>
              <a:rPr lang="eu-ES" sz="2800" dirty="0">
                <a:solidFill>
                  <a:schemeClr val="accent1"/>
                </a:solidFill>
              </a:rPr>
              <a:t>EAEn, </a:t>
            </a:r>
            <a:r>
              <a:rPr lang="eu-ES" sz="2800" dirty="0" err="1">
                <a:solidFill>
                  <a:schemeClr val="accent1"/>
                </a:solidFill>
              </a:rPr>
              <a:t>alopurinolen</a:t>
            </a:r>
            <a:r>
              <a:rPr lang="eu-ES" sz="2800" dirty="0">
                <a:solidFill>
                  <a:schemeClr val="accent1"/>
                </a:solidFill>
              </a:rPr>
              <a:t> preskripzioen % 99,8 dira 300 </a:t>
            </a:r>
            <a:r>
              <a:rPr lang="eu-ES" sz="2800" dirty="0" err="1">
                <a:solidFill>
                  <a:schemeClr val="accent1"/>
                </a:solidFill>
              </a:rPr>
              <a:t>mg/eguneko</a:t>
            </a:r>
            <a:r>
              <a:rPr lang="eu-ES" sz="2800" dirty="0">
                <a:solidFill>
                  <a:schemeClr val="accent1"/>
                </a:solidFill>
              </a:rPr>
              <a:t> edo txikiagoko dosiena, eta % 54,5 dira 100 </a:t>
            </a:r>
            <a:r>
              <a:rPr lang="eu-ES" sz="2800" dirty="0" err="1">
                <a:solidFill>
                  <a:schemeClr val="accent1"/>
                </a:solidFill>
              </a:rPr>
              <a:t>mg/eguneko</a:t>
            </a:r>
            <a:r>
              <a:rPr lang="eu-ES" sz="2800" dirty="0">
                <a:solidFill>
                  <a:schemeClr val="accent1"/>
                </a:solidFill>
              </a:rPr>
              <a:t> dosia </a:t>
            </a:r>
            <a:r>
              <a:rPr lang="eu-ES" sz="2800" dirty="0" smtClean="0">
                <a:solidFill>
                  <a:schemeClr val="accent1"/>
                </a:solidFill>
              </a:rPr>
              <a:t>dutenak.</a:t>
            </a:r>
            <a:endParaRPr lang="es-E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89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ALOPURINOLA (III)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539552" y="1196752"/>
            <a:ext cx="7992888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u-ES" sz="2800" dirty="0">
                <a:solidFill>
                  <a:schemeClr val="accent1"/>
                </a:solidFill>
              </a:rPr>
              <a:t>Giltzurrun-funtzioa </a:t>
            </a:r>
            <a:r>
              <a:rPr lang="eu-ES" sz="2800" dirty="0" err="1" smtClean="0">
                <a:solidFill>
                  <a:schemeClr val="accent1"/>
                </a:solidFill>
              </a:rPr>
              <a:t>alteratua</a:t>
            </a:r>
            <a:r>
              <a:rPr lang="eu-ES" sz="2800" dirty="0" smtClean="0">
                <a:solidFill>
                  <a:schemeClr val="accent1"/>
                </a:solidFill>
              </a:rPr>
              <a:t>: hasieran</a:t>
            </a:r>
            <a:r>
              <a:rPr lang="eu-ES" sz="2800" dirty="0">
                <a:solidFill>
                  <a:schemeClr val="accent1"/>
                </a:solidFill>
              </a:rPr>
              <a:t>, dosi txikiagoak, egunean estimatzen den filtrazio </a:t>
            </a:r>
            <a:r>
              <a:rPr lang="eu-ES" sz="2800" dirty="0" err="1">
                <a:solidFill>
                  <a:schemeClr val="accent1"/>
                </a:solidFill>
              </a:rPr>
              <a:t>glomerularraren</a:t>
            </a:r>
            <a:r>
              <a:rPr lang="eu-ES" sz="2800" dirty="0">
                <a:solidFill>
                  <a:schemeClr val="accent1"/>
                </a:solidFill>
              </a:rPr>
              <a:t> tasaren 1,5 mg </a:t>
            </a:r>
            <a:r>
              <a:rPr lang="eu-ES" sz="2800" dirty="0" err="1">
                <a:solidFill>
                  <a:schemeClr val="accent1"/>
                </a:solidFill>
              </a:rPr>
              <a:t>ml/min</a:t>
            </a:r>
            <a:r>
              <a:rPr lang="eu-ES" sz="2800" dirty="0">
                <a:solidFill>
                  <a:schemeClr val="accent1"/>
                </a:solidFill>
              </a:rPr>
              <a:t> baino gutxiago (esate baterako, 50 </a:t>
            </a:r>
            <a:r>
              <a:rPr lang="eu-ES" sz="2800" dirty="0" err="1">
                <a:solidFill>
                  <a:schemeClr val="accent1"/>
                </a:solidFill>
              </a:rPr>
              <a:t>ml/min-eko</a:t>
            </a:r>
            <a:r>
              <a:rPr lang="eu-ES" sz="2800" dirty="0">
                <a:solidFill>
                  <a:schemeClr val="accent1"/>
                </a:solidFill>
              </a:rPr>
              <a:t> </a:t>
            </a:r>
            <a:r>
              <a:rPr lang="eu-ES" sz="2800" dirty="0" err="1">
                <a:solidFill>
                  <a:schemeClr val="accent1"/>
                </a:solidFill>
              </a:rPr>
              <a:t>kreatina</a:t>
            </a:r>
            <a:r>
              <a:rPr lang="eu-ES" sz="2800" dirty="0">
                <a:solidFill>
                  <a:schemeClr val="accent1"/>
                </a:solidFill>
              </a:rPr>
              <a:t> argitze bat balu, hasierako dosiak ez luke eguneko 75 mg baino handiagoa izan beharko).  Dosia igotzea gomendatzen da, 4 asteko 50 mg baino gehiago </a:t>
            </a:r>
            <a:r>
              <a:rPr lang="eu-ES" sz="2800" dirty="0" smtClean="0">
                <a:solidFill>
                  <a:schemeClr val="accent1"/>
                </a:solidFill>
              </a:rPr>
              <a:t>ez gehituz.</a:t>
            </a:r>
            <a:endParaRPr lang="es-ES" sz="2800" dirty="0">
              <a:solidFill>
                <a:schemeClr val="accent1"/>
              </a:solidFill>
            </a:endParaRPr>
          </a:p>
          <a:p>
            <a:pPr algn="just"/>
            <a:r>
              <a:rPr lang="es-ES" sz="2400" dirty="0" smtClean="0">
                <a:solidFill>
                  <a:schemeClr val="accent1"/>
                </a:solidFill>
              </a:rPr>
              <a:t>AO: </a:t>
            </a:r>
            <a:r>
              <a:rPr lang="eu-ES" sz="2400" dirty="0" err="1">
                <a:solidFill>
                  <a:schemeClr val="accent1"/>
                </a:solidFill>
              </a:rPr>
              <a:t>hipersentsibilitatearen</a:t>
            </a:r>
            <a:r>
              <a:rPr lang="eu-ES" sz="2400" dirty="0">
                <a:solidFill>
                  <a:schemeClr val="accent1"/>
                </a:solidFill>
              </a:rPr>
              <a:t> </a:t>
            </a:r>
            <a:r>
              <a:rPr lang="eu-ES" sz="2400" dirty="0" smtClean="0">
                <a:solidFill>
                  <a:schemeClr val="accent1"/>
                </a:solidFill>
              </a:rPr>
              <a:t>erreakzioak, </a:t>
            </a:r>
            <a:r>
              <a:rPr lang="eu-ES" sz="2400" dirty="0">
                <a:solidFill>
                  <a:schemeClr val="accent1"/>
                </a:solidFill>
              </a:rPr>
              <a:t>azaleko erreakzio arraroak, baina larriak izan daitezkeenak (% 0,1-0,4)</a:t>
            </a:r>
            <a:endParaRPr lang="es-E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5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FEBUXOSTATA (I)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484784"/>
            <a:ext cx="7992888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u-ES" dirty="0" smtClean="0">
                <a:solidFill>
                  <a:schemeClr val="accent1"/>
                </a:solidFill>
              </a:rPr>
              <a:t>80-120 </a:t>
            </a:r>
            <a:r>
              <a:rPr lang="eu-ES" dirty="0">
                <a:solidFill>
                  <a:schemeClr val="accent1"/>
                </a:solidFill>
              </a:rPr>
              <a:t>mg </a:t>
            </a:r>
            <a:r>
              <a:rPr lang="eu-ES" dirty="0" smtClean="0">
                <a:solidFill>
                  <a:schemeClr val="accent1"/>
                </a:solidFill>
              </a:rPr>
              <a:t>eguneroko dosietan </a:t>
            </a:r>
            <a:r>
              <a:rPr lang="eu-ES" dirty="0">
                <a:solidFill>
                  <a:schemeClr val="accent1"/>
                </a:solidFill>
              </a:rPr>
              <a:t>efikazagoa da </a:t>
            </a:r>
            <a:r>
              <a:rPr lang="eu-ES" dirty="0" err="1">
                <a:solidFill>
                  <a:schemeClr val="accent1"/>
                </a:solidFill>
              </a:rPr>
              <a:t>alopurinola</a:t>
            </a:r>
            <a:r>
              <a:rPr lang="eu-ES" dirty="0">
                <a:solidFill>
                  <a:schemeClr val="accent1"/>
                </a:solidFill>
              </a:rPr>
              <a:t> baino (300 mg egunero</a:t>
            </a:r>
            <a:r>
              <a:rPr lang="eu-ES" dirty="0" err="1">
                <a:solidFill>
                  <a:schemeClr val="accent1"/>
                </a:solidFill>
              </a:rPr>
              <a:t> ). </a:t>
            </a:r>
            <a:r>
              <a:rPr lang="eu-ES" dirty="0">
                <a:solidFill>
                  <a:schemeClr val="accent1"/>
                </a:solidFill>
              </a:rPr>
              <a:t>Ez dakigu zelako efikazia duen </a:t>
            </a:r>
            <a:r>
              <a:rPr lang="eu-ES" dirty="0" err="1">
                <a:solidFill>
                  <a:schemeClr val="accent1"/>
                </a:solidFill>
              </a:rPr>
              <a:t>alopurinol-dosi</a:t>
            </a:r>
            <a:r>
              <a:rPr lang="eu-ES" dirty="0">
                <a:solidFill>
                  <a:schemeClr val="accent1"/>
                </a:solidFill>
              </a:rPr>
              <a:t> handiagoen </a:t>
            </a:r>
            <a:r>
              <a:rPr lang="eu-ES" dirty="0" smtClean="0">
                <a:solidFill>
                  <a:schemeClr val="accent1"/>
                </a:solidFill>
              </a:rPr>
              <a:t>aldean.</a:t>
            </a:r>
          </a:p>
          <a:p>
            <a:pPr algn="just"/>
            <a:r>
              <a:rPr lang="eu-ES" dirty="0">
                <a:solidFill>
                  <a:schemeClr val="accent1"/>
                </a:solidFill>
              </a:rPr>
              <a:t>Bigarren mailako farmako gisa erabiltzea gomendatzen da, </a:t>
            </a:r>
            <a:r>
              <a:rPr lang="eu-ES" dirty="0" err="1">
                <a:solidFill>
                  <a:schemeClr val="accent1"/>
                </a:solidFill>
              </a:rPr>
              <a:t>alopurinola</a:t>
            </a:r>
            <a:r>
              <a:rPr lang="eu-ES" dirty="0">
                <a:solidFill>
                  <a:schemeClr val="accent1"/>
                </a:solidFill>
              </a:rPr>
              <a:t> erabiltzerik ez dagoenean edo </a:t>
            </a:r>
            <a:r>
              <a:rPr lang="eu-ES" dirty="0" err="1">
                <a:solidFill>
                  <a:schemeClr val="accent1"/>
                </a:solidFill>
              </a:rPr>
              <a:t>urizemiaren</a:t>
            </a:r>
            <a:r>
              <a:rPr lang="eu-ES" dirty="0">
                <a:solidFill>
                  <a:schemeClr val="accent1"/>
                </a:solidFill>
              </a:rPr>
              <a:t> xede-mailak lortzen ez </a:t>
            </a:r>
            <a:r>
              <a:rPr lang="eu-ES" dirty="0" smtClean="0">
                <a:solidFill>
                  <a:schemeClr val="accent1"/>
                </a:solidFill>
              </a:rPr>
              <a:t>direnean</a:t>
            </a:r>
            <a:endParaRPr lang="es-E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23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FEBUXOSTATA (II)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484784"/>
            <a:ext cx="7992888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u-ES" sz="2400" dirty="0" err="1">
                <a:solidFill>
                  <a:schemeClr val="accent1"/>
                </a:solidFill>
              </a:rPr>
              <a:t>Febuxostatek</a:t>
            </a:r>
            <a:r>
              <a:rPr lang="eu-ES" sz="2400" dirty="0">
                <a:solidFill>
                  <a:schemeClr val="accent1"/>
                </a:solidFill>
              </a:rPr>
              <a:t> eta </a:t>
            </a:r>
            <a:r>
              <a:rPr lang="eu-ES" sz="2400" dirty="0" err="1">
                <a:solidFill>
                  <a:schemeClr val="accent1"/>
                </a:solidFill>
              </a:rPr>
              <a:t>alopurinolek</a:t>
            </a:r>
            <a:r>
              <a:rPr lang="eu-ES" sz="2400" dirty="0">
                <a:solidFill>
                  <a:schemeClr val="accent1"/>
                </a:solidFill>
              </a:rPr>
              <a:t> segurtasun-profil antzekoa daukate. Paziente batzuek hipersentiberatasun-erreakzio larriak izan dituzte; besteak </a:t>
            </a:r>
            <a:r>
              <a:rPr lang="eu-ES" sz="2400" dirty="0" err="1">
                <a:solidFill>
                  <a:schemeClr val="accent1"/>
                </a:solidFill>
              </a:rPr>
              <a:t>beste</a:t>
            </a:r>
            <a:r>
              <a:rPr lang="eu-ES" sz="2400" dirty="0">
                <a:solidFill>
                  <a:schemeClr val="accent1"/>
                </a:solidFill>
              </a:rPr>
              <a:t>, </a:t>
            </a:r>
            <a:r>
              <a:rPr lang="eu-ES" sz="2400" dirty="0" err="1">
                <a:solidFill>
                  <a:schemeClr val="accent1"/>
                </a:solidFill>
              </a:rPr>
              <a:t>Stevens-Johnson</a:t>
            </a:r>
            <a:r>
              <a:rPr lang="eu-ES" sz="2400" dirty="0">
                <a:solidFill>
                  <a:schemeClr val="accent1"/>
                </a:solidFill>
              </a:rPr>
              <a:t> sindromea </a:t>
            </a:r>
            <a:r>
              <a:rPr lang="eu-ES" sz="2400" dirty="0" err="1">
                <a:solidFill>
                  <a:schemeClr val="accent1"/>
                </a:solidFill>
              </a:rPr>
              <a:t>—heriotza</a:t>
            </a:r>
            <a:r>
              <a:rPr lang="eu-ES" sz="2400" dirty="0">
                <a:solidFill>
                  <a:schemeClr val="accent1"/>
                </a:solidFill>
              </a:rPr>
              <a:t> eragin </a:t>
            </a:r>
            <a:r>
              <a:rPr lang="eu-ES" sz="2400" dirty="0" err="1">
                <a:solidFill>
                  <a:schemeClr val="accent1"/>
                </a:solidFill>
              </a:rPr>
              <a:t>dezake—</a:t>
            </a:r>
            <a:r>
              <a:rPr lang="eu-ES" sz="2400" dirty="0">
                <a:solidFill>
                  <a:schemeClr val="accent1"/>
                </a:solidFill>
              </a:rPr>
              <a:t> eta erreakzio anafilaktiko </a:t>
            </a:r>
            <a:r>
              <a:rPr lang="eu-ES" sz="2400" dirty="0" err="1">
                <a:solidFill>
                  <a:schemeClr val="accent1"/>
                </a:solidFill>
              </a:rPr>
              <a:t>larriak/shock</a:t>
            </a:r>
            <a:r>
              <a:rPr lang="eu-ES" sz="2400" dirty="0">
                <a:solidFill>
                  <a:schemeClr val="accent1"/>
                </a:solidFill>
              </a:rPr>
              <a:t> anafilaktikoa. </a:t>
            </a:r>
            <a:endParaRPr lang="es-ES" sz="2400" dirty="0">
              <a:solidFill>
                <a:schemeClr val="accent1"/>
              </a:solidFill>
            </a:endParaRPr>
          </a:p>
          <a:p>
            <a:pPr algn="just"/>
            <a:r>
              <a:rPr lang="eu-ES" sz="2400" dirty="0">
                <a:solidFill>
                  <a:schemeClr val="accent1"/>
                </a:solidFill>
              </a:rPr>
              <a:t>Epe luzerako segurtasun-entseguetan, egiaztatuta geratu da </a:t>
            </a:r>
            <a:r>
              <a:rPr lang="eu-ES" sz="2400" dirty="0" err="1">
                <a:solidFill>
                  <a:schemeClr val="accent1"/>
                </a:solidFill>
              </a:rPr>
              <a:t>febuxostat-ek</a:t>
            </a:r>
            <a:r>
              <a:rPr lang="eu-ES" sz="2400" dirty="0">
                <a:solidFill>
                  <a:schemeClr val="accent1"/>
                </a:solidFill>
              </a:rPr>
              <a:t> kontrako gertaera tasa handiagoa duela </a:t>
            </a:r>
            <a:r>
              <a:rPr lang="eu-ES" sz="2400" dirty="0" err="1">
                <a:solidFill>
                  <a:schemeClr val="accent1"/>
                </a:solidFill>
              </a:rPr>
              <a:t>alopurinolak</a:t>
            </a:r>
            <a:r>
              <a:rPr lang="eu-ES" sz="2400" dirty="0">
                <a:solidFill>
                  <a:schemeClr val="accent1"/>
                </a:solidFill>
              </a:rPr>
              <a:t> baino, batez ere </a:t>
            </a:r>
            <a:r>
              <a:rPr lang="eu-ES" sz="2400" dirty="0" err="1">
                <a:solidFill>
                  <a:schemeClr val="accent1"/>
                </a:solidFill>
              </a:rPr>
              <a:t>kardiobaskularrak</a:t>
            </a:r>
            <a:r>
              <a:rPr lang="eu-ES" sz="2400" dirty="0">
                <a:solidFill>
                  <a:schemeClr val="accent1"/>
                </a:solidFill>
              </a:rPr>
              <a:t> (sindrome koronario akutua, istripu </a:t>
            </a:r>
            <a:r>
              <a:rPr lang="eu-ES" sz="2400" dirty="0" err="1">
                <a:solidFill>
                  <a:schemeClr val="accent1"/>
                </a:solidFill>
              </a:rPr>
              <a:t>zerebrobaskularrak</a:t>
            </a:r>
            <a:r>
              <a:rPr lang="eu-ES" sz="2400" dirty="0">
                <a:solidFill>
                  <a:schemeClr val="accent1"/>
                </a:solidFill>
              </a:rPr>
              <a:t>, eta arrazoi </a:t>
            </a:r>
            <a:r>
              <a:rPr lang="eu-ES" sz="2400" dirty="0" err="1">
                <a:solidFill>
                  <a:schemeClr val="accent1"/>
                </a:solidFill>
              </a:rPr>
              <a:t>kardiobaskularra</a:t>
            </a:r>
            <a:r>
              <a:rPr lang="eu-ES" sz="2400" dirty="0">
                <a:solidFill>
                  <a:schemeClr val="accent1"/>
                </a:solidFill>
              </a:rPr>
              <a:t> dela-eta izaten diren heriotzak). </a:t>
            </a:r>
            <a:endParaRPr lang="es-E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10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FEBUXOSTATA (III)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484784"/>
            <a:ext cx="7992888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u-ES" dirty="0">
                <a:solidFill>
                  <a:schemeClr val="accent1"/>
                </a:solidFill>
              </a:rPr>
              <a:t>CARES </a:t>
            </a:r>
            <a:r>
              <a:rPr lang="eu-ES" dirty="0" smtClean="0">
                <a:solidFill>
                  <a:schemeClr val="accent1"/>
                </a:solidFill>
              </a:rPr>
              <a:t>ikerketa: </a:t>
            </a:r>
            <a:r>
              <a:rPr lang="eu-ES" dirty="0">
                <a:solidFill>
                  <a:schemeClr val="accent1"/>
                </a:solidFill>
              </a:rPr>
              <a:t>epe luzeko entsegu </a:t>
            </a:r>
            <a:r>
              <a:rPr lang="eu-ES" dirty="0" smtClean="0">
                <a:solidFill>
                  <a:schemeClr val="accent1"/>
                </a:solidFill>
              </a:rPr>
              <a:t>klinikoa (</a:t>
            </a:r>
            <a:r>
              <a:rPr lang="eu-ES" dirty="0">
                <a:solidFill>
                  <a:schemeClr val="accent1"/>
                </a:solidFill>
              </a:rPr>
              <a:t>32 hilabetera), </a:t>
            </a:r>
            <a:r>
              <a:rPr lang="eu-ES" dirty="0" err="1">
                <a:solidFill>
                  <a:schemeClr val="accent1"/>
                </a:solidFill>
              </a:rPr>
              <a:t>gota</a:t>
            </a:r>
            <a:r>
              <a:rPr lang="eu-ES" dirty="0">
                <a:solidFill>
                  <a:schemeClr val="accent1"/>
                </a:solidFill>
              </a:rPr>
              <a:t> eta gaixotasun </a:t>
            </a:r>
            <a:r>
              <a:rPr lang="eu-ES" dirty="0" err="1">
                <a:solidFill>
                  <a:schemeClr val="accent1"/>
                </a:solidFill>
              </a:rPr>
              <a:t>kardiobaskularra</a:t>
            </a:r>
            <a:r>
              <a:rPr lang="eu-ES" dirty="0">
                <a:solidFill>
                  <a:schemeClr val="accent1"/>
                </a:solidFill>
              </a:rPr>
              <a:t> zuten 6.190 pazienterekin, eta </a:t>
            </a:r>
            <a:r>
              <a:rPr lang="eu-ES" dirty="0" err="1">
                <a:solidFill>
                  <a:schemeClr val="accent1"/>
                </a:solidFill>
              </a:rPr>
              <a:t>febuxostata</a:t>
            </a:r>
            <a:r>
              <a:rPr lang="eu-ES" dirty="0">
                <a:solidFill>
                  <a:schemeClr val="accent1"/>
                </a:solidFill>
              </a:rPr>
              <a:t> eta </a:t>
            </a:r>
            <a:r>
              <a:rPr lang="eu-ES" dirty="0" err="1">
                <a:solidFill>
                  <a:schemeClr val="accent1"/>
                </a:solidFill>
              </a:rPr>
              <a:t>alopurinola</a:t>
            </a:r>
            <a:r>
              <a:rPr lang="eu-ES" dirty="0">
                <a:solidFill>
                  <a:schemeClr val="accent1"/>
                </a:solidFill>
              </a:rPr>
              <a:t> </a:t>
            </a:r>
            <a:r>
              <a:rPr lang="eu-ES" dirty="0" smtClean="0">
                <a:solidFill>
                  <a:schemeClr val="accent1"/>
                </a:solidFill>
              </a:rPr>
              <a:t>erkatuz.</a:t>
            </a:r>
          </a:p>
          <a:p>
            <a:pPr lvl="1" algn="just"/>
            <a:r>
              <a:rPr lang="eu-ES" dirty="0" err="1">
                <a:solidFill>
                  <a:schemeClr val="accent1"/>
                </a:solidFill>
              </a:rPr>
              <a:t>febuxostatek</a:t>
            </a:r>
            <a:r>
              <a:rPr lang="eu-ES" dirty="0">
                <a:solidFill>
                  <a:schemeClr val="accent1"/>
                </a:solidFill>
              </a:rPr>
              <a:t> heriotza </a:t>
            </a:r>
            <a:r>
              <a:rPr lang="eu-ES" dirty="0" err="1">
                <a:solidFill>
                  <a:schemeClr val="accent1"/>
                </a:solidFill>
              </a:rPr>
              <a:t>kardiobaskularra</a:t>
            </a:r>
            <a:r>
              <a:rPr lang="eu-ES" dirty="0">
                <a:solidFill>
                  <a:schemeClr val="accent1"/>
                </a:solidFill>
              </a:rPr>
              <a:t> izateko arrisku handiagoa </a:t>
            </a:r>
            <a:r>
              <a:rPr lang="eu-ES" dirty="0" smtClean="0">
                <a:solidFill>
                  <a:schemeClr val="accent1"/>
                </a:solidFill>
              </a:rPr>
              <a:t>zuen eta </a:t>
            </a:r>
            <a:r>
              <a:rPr lang="eu-ES" dirty="0">
                <a:solidFill>
                  <a:schemeClr val="accent1"/>
                </a:solidFill>
              </a:rPr>
              <a:t>edozein arrazoi dela-eta izaten den </a:t>
            </a:r>
            <a:r>
              <a:rPr lang="eu-ES" dirty="0" smtClean="0">
                <a:solidFill>
                  <a:schemeClr val="accent1"/>
                </a:solidFill>
              </a:rPr>
              <a:t>heriotza.  </a:t>
            </a:r>
          </a:p>
          <a:p>
            <a:pPr lvl="1" algn="just"/>
            <a:r>
              <a:rPr lang="eu-ES" dirty="0" err="1" smtClean="0">
                <a:solidFill>
                  <a:schemeClr val="accent1"/>
                </a:solidFill>
              </a:rPr>
              <a:t>FDAren</a:t>
            </a:r>
            <a:r>
              <a:rPr lang="eu-ES" dirty="0" smtClean="0">
                <a:solidFill>
                  <a:schemeClr val="accent1"/>
                </a:solidFill>
              </a:rPr>
              <a:t> segurtasun oharra.</a:t>
            </a:r>
            <a:endParaRPr lang="es-E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5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814"/>
            <a:ext cx="8229600" cy="1046922"/>
          </a:xfrm>
        </p:spPr>
        <p:txBody>
          <a:bodyPr/>
          <a:lstStyle/>
          <a:p>
            <a:r>
              <a:rPr lang="es-ES" dirty="0"/>
              <a:t>AURKIBIDEA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764704"/>
            <a:ext cx="8352928" cy="46805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>
                <a:solidFill>
                  <a:schemeClr val="bg1"/>
                </a:solidFill>
              </a:rPr>
              <a:t>SARRERA </a:t>
            </a:r>
            <a:r>
              <a:rPr lang="es-ES" dirty="0">
                <a:solidFill>
                  <a:schemeClr val="bg1"/>
                </a:solidFill>
              </a:rPr>
              <a:t>	</a:t>
            </a:r>
            <a:endParaRPr lang="es-ES" sz="28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GOTA-KRISIAREN TRATAMENDUA</a:t>
            </a:r>
            <a:endParaRPr lang="es-ES" sz="28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HIPERURIZEMIAREN TRATAMENDU FARMAKOLOGIKOA</a:t>
            </a:r>
            <a:endParaRPr lang="es-ES" sz="2800" dirty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r>
              <a:rPr lang="es-ES" sz="2600" dirty="0" smtClean="0">
                <a:solidFill>
                  <a:schemeClr val="bg1"/>
                </a:solidFill>
              </a:rPr>
              <a:t>“TREAT </a:t>
            </a:r>
            <a:r>
              <a:rPr lang="es-ES" sz="2600" dirty="0">
                <a:solidFill>
                  <a:schemeClr val="bg1"/>
                </a:solidFill>
              </a:rPr>
              <a:t>TO TARGET” </a:t>
            </a:r>
            <a:r>
              <a:rPr lang="es-ES" sz="2600" dirty="0" smtClean="0">
                <a:solidFill>
                  <a:schemeClr val="bg1"/>
                </a:solidFill>
              </a:rPr>
              <a:t>ESTRATEGIA ETA TRATAMENDUAREKIKO ATXIKIDURA</a:t>
            </a:r>
            <a:endParaRPr lang="es-ES" sz="2600" dirty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r>
              <a:rPr lang="es-ES" sz="2600" dirty="0" smtClean="0">
                <a:solidFill>
                  <a:schemeClr val="bg1"/>
                </a:solidFill>
              </a:rPr>
              <a:t>FARMAKO HIPOURIZEMIANTEAK</a:t>
            </a:r>
            <a:endParaRPr lang="es-ES" sz="2600" dirty="0">
              <a:solidFill>
                <a:schemeClr val="bg1"/>
              </a:solidFill>
            </a:endParaRPr>
          </a:p>
          <a:p>
            <a:pPr lvl="2">
              <a:buClr>
                <a:schemeClr val="bg1"/>
              </a:buClr>
            </a:pPr>
            <a:r>
              <a:rPr lang="es-ES" dirty="0" err="1">
                <a:solidFill>
                  <a:schemeClr val="bg1"/>
                </a:solidFill>
              </a:rPr>
              <a:t>X</a:t>
            </a:r>
            <a:r>
              <a:rPr lang="es-ES" dirty="0" err="1" smtClean="0">
                <a:solidFill>
                  <a:schemeClr val="bg1"/>
                </a:solidFill>
              </a:rPr>
              <a:t>antina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oxidasaren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inhibitzaileak</a:t>
            </a:r>
            <a:endParaRPr lang="es-ES" dirty="0">
              <a:solidFill>
                <a:schemeClr val="bg1"/>
              </a:solidFill>
            </a:endParaRPr>
          </a:p>
          <a:p>
            <a:pPr lvl="2">
              <a:buClr>
                <a:schemeClr val="bg1"/>
              </a:buClr>
            </a:pPr>
            <a:r>
              <a:rPr lang="es-ES" dirty="0" err="1" smtClean="0">
                <a:solidFill>
                  <a:schemeClr val="bg1"/>
                </a:solidFill>
              </a:rPr>
              <a:t>Farmako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urikosurikoak</a:t>
            </a:r>
            <a:endParaRPr lang="es-ES" dirty="0">
              <a:solidFill>
                <a:schemeClr val="bg1"/>
              </a:solidFill>
            </a:endParaRPr>
          </a:p>
          <a:p>
            <a:pPr lvl="2">
              <a:buClr>
                <a:schemeClr val="bg1"/>
              </a:buClr>
            </a:pPr>
            <a:r>
              <a:rPr lang="es-ES" dirty="0" err="1" smtClean="0">
                <a:solidFill>
                  <a:schemeClr val="bg1"/>
                </a:solidFill>
              </a:rPr>
              <a:t>Peglotikasa</a:t>
            </a:r>
            <a:endParaRPr lang="es-ES" dirty="0">
              <a:solidFill>
                <a:schemeClr val="bg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	</a:t>
            </a:r>
            <a:endParaRPr lang="es-ES" sz="2400" b="1" dirty="0">
              <a:solidFill>
                <a:schemeClr val="bg1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LESINURADA (I)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484784"/>
            <a:ext cx="7992888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u-ES" sz="2800" dirty="0">
                <a:solidFill>
                  <a:schemeClr val="accent1"/>
                </a:solidFill>
              </a:rPr>
              <a:t>Azido urikoaren birxurgapenaren </a:t>
            </a:r>
            <a:r>
              <a:rPr lang="eu-ES" sz="2800" dirty="0" err="1">
                <a:solidFill>
                  <a:schemeClr val="accent1"/>
                </a:solidFill>
              </a:rPr>
              <a:t>inhibiltzaile</a:t>
            </a:r>
            <a:r>
              <a:rPr lang="eu-ES" sz="2800" dirty="0">
                <a:solidFill>
                  <a:schemeClr val="accent1"/>
                </a:solidFill>
              </a:rPr>
              <a:t> selektibo bat da, URAT1 garraiatzailea blokeatzeaz gain, giltzurrunetan filtratzen den azido urikoaren parte gehiena berriz </a:t>
            </a:r>
            <a:r>
              <a:rPr lang="eu-ES" sz="2800" dirty="0" err="1">
                <a:solidFill>
                  <a:schemeClr val="accent1"/>
                </a:solidFill>
              </a:rPr>
              <a:t>xugartzeaz</a:t>
            </a:r>
            <a:r>
              <a:rPr lang="eu-ES" sz="2800" dirty="0">
                <a:solidFill>
                  <a:schemeClr val="accent1"/>
                </a:solidFill>
              </a:rPr>
              <a:t> arduratzen </a:t>
            </a:r>
            <a:r>
              <a:rPr lang="eu-ES" sz="2800" dirty="0" smtClean="0">
                <a:solidFill>
                  <a:schemeClr val="accent1"/>
                </a:solidFill>
              </a:rPr>
              <a:t>dena.</a:t>
            </a:r>
          </a:p>
          <a:p>
            <a:pPr algn="just"/>
            <a:r>
              <a:rPr lang="eu-ES" sz="2800" dirty="0" err="1">
                <a:solidFill>
                  <a:schemeClr val="accent1"/>
                </a:solidFill>
              </a:rPr>
              <a:t>Indikatuta</a:t>
            </a:r>
            <a:r>
              <a:rPr lang="eu-ES" sz="2800" dirty="0">
                <a:solidFill>
                  <a:schemeClr val="accent1"/>
                </a:solidFill>
              </a:rPr>
              <a:t> dago </a:t>
            </a:r>
            <a:r>
              <a:rPr lang="eu-ES" sz="2800" dirty="0" smtClean="0">
                <a:solidFill>
                  <a:schemeClr val="accent1"/>
                </a:solidFill>
              </a:rPr>
              <a:t>XOI batekin </a:t>
            </a:r>
            <a:r>
              <a:rPr lang="eu-ES" sz="2800" dirty="0">
                <a:solidFill>
                  <a:schemeClr val="accent1"/>
                </a:solidFill>
              </a:rPr>
              <a:t>konbinatuta, </a:t>
            </a:r>
            <a:r>
              <a:rPr lang="eu-ES" sz="2800" dirty="0" err="1">
                <a:solidFill>
                  <a:schemeClr val="accent1"/>
                </a:solidFill>
              </a:rPr>
              <a:t>gota</a:t>
            </a:r>
            <a:r>
              <a:rPr lang="eu-ES" sz="2800" dirty="0">
                <a:solidFill>
                  <a:schemeClr val="accent1"/>
                </a:solidFill>
              </a:rPr>
              <a:t> duten paziente helduetan (</a:t>
            </a:r>
            <a:r>
              <a:rPr lang="eu-ES" sz="2800" dirty="0" err="1">
                <a:solidFill>
                  <a:schemeClr val="accent1"/>
                </a:solidFill>
              </a:rPr>
              <a:t>tofoak</a:t>
            </a:r>
            <a:r>
              <a:rPr lang="eu-ES" sz="2800" dirty="0">
                <a:solidFill>
                  <a:schemeClr val="accent1"/>
                </a:solidFill>
              </a:rPr>
              <a:t> izanda ala ez), baldin eta ez badituzte lortu azido </a:t>
            </a:r>
            <a:r>
              <a:rPr lang="eu-ES" sz="2800" dirty="0" err="1">
                <a:solidFill>
                  <a:schemeClr val="accent1"/>
                </a:solidFill>
              </a:rPr>
              <a:t>urikoxede-mailak</a:t>
            </a:r>
            <a:r>
              <a:rPr lang="eu-ES" sz="2800" dirty="0">
                <a:solidFill>
                  <a:schemeClr val="accent1"/>
                </a:solidFill>
              </a:rPr>
              <a:t>, </a:t>
            </a:r>
            <a:r>
              <a:rPr lang="eu-ES" sz="2800" dirty="0" smtClean="0">
                <a:solidFill>
                  <a:schemeClr val="accent1"/>
                </a:solidFill>
              </a:rPr>
              <a:t>XOI baten </a:t>
            </a:r>
            <a:r>
              <a:rPr lang="eu-ES" sz="2800" dirty="0">
                <a:solidFill>
                  <a:schemeClr val="accent1"/>
                </a:solidFill>
              </a:rPr>
              <a:t>dosi </a:t>
            </a:r>
            <a:r>
              <a:rPr lang="eu-ES" sz="2800" dirty="0" smtClean="0">
                <a:solidFill>
                  <a:schemeClr val="accent1"/>
                </a:solidFill>
              </a:rPr>
              <a:t>egokiak </a:t>
            </a:r>
            <a:r>
              <a:rPr lang="eu-ES" sz="2800" dirty="0" err="1" smtClean="0">
                <a:solidFill>
                  <a:schemeClr val="accent1"/>
                </a:solidFill>
              </a:rPr>
              <a:t>monoterapian</a:t>
            </a:r>
            <a:r>
              <a:rPr lang="eu-ES" sz="2800" dirty="0" smtClean="0">
                <a:solidFill>
                  <a:schemeClr val="accent1"/>
                </a:solidFill>
              </a:rPr>
              <a:t> </a:t>
            </a:r>
            <a:r>
              <a:rPr lang="eu-ES" sz="2800" dirty="0">
                <a:solidFill>
                  <a:schemeClr val="accent1"/>
                </a:solidFill>
              </a:rPr>
              <a:t>erabili </a:t>
            </a:r>
            <a:r>
              <a:rPr lang="eu-ES" sz="2800" dirty="0" smtClean="0">
                <a:solidFill>
                  <a:schemeClr val="accent1"/>
                </a:solidFill>
              </a:rPr>
              <a:t>ostean. </a:t>
            </a:r>
            <a:endParaRPr lang="es-ES" sz="2800" dirty="0">
              <a:solidFill>
                <a:schemeClr val="accent1"/>
              </a:solidFill>
            </a:endParaRPr>
          </a:p>
          <a:p>
            <a:endParaRPr lang="es-ES" sz="28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56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LESINURADA (II)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340768"/>
            <a:ext cx="7992888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u-ES" sz="2400" dirty="0" smtClean="0">
                <a:solidFill>
                  <a:schemeClr val="accent1"/>
                </a:solidFill>
              </a:rPr>
              <a:t>Dosia: </a:t>
            </a:r>
            <a:r>
              <a:rPr lang="eu-ES" sz="2400" dirty="0">
                <a:solidFill>
                  <a:schemeClr val="accent1"/>
                </a:solidFill>
              </a:rPr>
              <a:t>200 </a:t>
            </a:r>
            <a:r>
              <a:rPr lang="eu-ES" sz="2400" dirty="0" err="1" smtClean="0">
                <a:solidFill>
                  <a:schemeClr val="accent1"/>
                </a:solidFill>
              </a:rPr>
              <a:t>mg/eguneko</a:t>
            </a:r>
            <a:r>
              <a:rPr lang="eu-ES" sz="2400" dirty="0" smtClean="0">
                <a:solidFill>
                  <a:schemeClr val="accent1"/>
                </a:solidFill>
              </a:rPr>
              <a:t>.</a:t>
            </a:r>
          </a:p>
          <a:p>
            <a:pPr algn="just"/>
            <a:r>
              <a:rPr lang="eu-ES" sz="2400" dirty="0">
                <a:solidFill>
                  <a:schemeClr val="accent1"/>
                </a:solidFill>
              </a:rPr>
              <a:t>Komeni da behar beste ur hartzea egunero (2 </a:t>
            </a:r>
            <a:r>
              <a:rPr lang="eu-ES" sz="2400" dirty="0" smtClean="0">
                <a:solidFill>
                  <a:schemeClr val="accent1"/>
                </a:solidFill>
              </a:rPr>
              <a:t>l/eguneko</a:t>
            </a:r>
            <a:r>
              <a:rPr lang="eu-ES" sz="2400" dirty="0">
                <a:solidFill>
                  <a:schemeClr val="accent1"/>
                </a:solidFill>
              </a:rPr>
              <a:t>), giltzurrun-toxikotasun arriskua leuntzeko. </a:t>
            </a:r>
            <a:endParaRPr lang="eu-ES" sz="2400" dirty="0" smtClean="0">
              <a:solidFill>
                <a:schemeClr val="accent1"/>
              </a:solidFill>
            </a:endParaRPr>
          </a:p>
          <a:p>
            <a:pPr algn="just"/>
            <a:r>
              <a:rPr lang="eu-ES" sz="2400" dirty="0" smtClean="0">
                <a:solidFill>
                  <a:schemeClr val="accent1"/>
                </a:solidFill>
              </a:rPr>
              <a:t>Ez </a:t>
            </a:r>
            <a:r>
              <a:rPr lang="eu-ES" sz="2400" dirty="0">
                <a:solidFill>
                  <a:schemeClr val="accent1"/>
                </a:solidFill>
              </a:rPr>
              <a:t>da </a:t>
            </a:r>
            <a:r>
              <a:rPr lang="eu-ES" sz="2400" dirty="0" err="1">
                <a:solidFill>
                  <a:schemeClr val="accent1"/>
                </a:solidFill>
              </a:rPr>
              <a:t>monoterapian</a:t>
            </a:r>
            <a:r>
              <a:rPr lang="eu-ES" sz="2400" dirty="0">
                <a:solidFill>
                  <a:schemeClr val="accent1"/>
                </a:solidFill>
              </a:rPr>
              <a:t> erabili behar, eta </a:t>
            </a:r>
            <a:r>
              <a:rPr lang="eu-ES" sz="2400" dirty="0" smtClean="0">
                <a:solidFill>
                  <a:schemeClr val="accent1"/>
                </a:solidFill>
              </a:rPr>
              <a:t>eten </a:t>
            </a:r>
            <a:r>
              <a:rPr lang="eu-ES" sz="2400" dirty="0">
                <a:solidFill>
                  <a:schemeClr val="accent1"/>
                </a:solidFill>
              </a:rPr>
              <a:t>egin behar da harekiko tratamendua, </a:t>
            </a:r>
            <a:r>
              <a:rPr lang="eu-ES" sz="2400" dirty="0" smtClean="0">
                <a:solidFill>
                  <a:schemeClr val="accent1"/>
                </a:solidFill>
              </a:rPr>
              <a:t>XOI eteten denean.</a:t>
            </a:r>
          </a:p>
          <a:p>
            <a:pPr algn="just"/>
            <a:r>
              <a:rPr lang="eu-ES" sz="2400" dirty="0" smtClean="0">
                <a:solidFill>
                  <a:schemeClr val="accent1"/>
                </a:solidFill>
              </a:rPr>
              <a:t>AO: </a:t>
            </a:r>
            <a:r>
              <a:rPr lang="eu-ES" sz="2400" dirty="0" err="1">
                <a:solidFill>
                  <a:schemeClr val="accent1"/>
                </a:solidFill>
              </a:rPr>
              <a:t>influenza</a:t>
            </a:r>
            <a:r>
              <a:rPr lang="eu-ES" sz="2400" dirty="0">
                <a:solidFill>
                  <a:schemeClr val="accent1"/>
                </a:solidFill>
              </a:rPr>
              <a:t> motako infekzioa, </a:t>
            </a:r>
            <a:r>
              <a:rPr lang="eu-ES" sz="2400" dirty="0" err="1">
                <a:solidFill>
                  <a:schemeClr val="accent1"/>
                </a:solidFill>
              </a:rPr>
              <a:t>errefluxo</a:t>
            </a:r>
            <a:r>
              <a:rPr lang="eu-ES" sz="2400" dirty="0">
                <a:solidFill>
                  <a:schemeClr val="accent1"/>
                </a:solidFill>
              </a:rPr>
              <a:t> </a:t>
            </a:r>
            <a:r>
              <a:rPr lang="eu-ES" sz="2400" dirty="0" err="1">
                <a:solidFill>
                  <a:schemeClr val="accent1"/>
                </a:solidFill>
              </a:rPr>
              <a:t>gastroesofagikoa</a:t>
            </a:r>
            <a:r>
              <a:rPr lang="eu-ES" sz="2400" dirty="0">
                <a:solidFill>
                  <a:schemeClr val="accent1"/>
                </a:solidFill>
              </a:rPr>
              <a:t>, zefalea eta </a:t>
            </a:r>
            <a:r>
              <a:rPr lang="eu-ES" sz="2400" dirty="0" err="1">
                <a:solidFill>
                  <a:schemeClr val="accent1"/>
                </a:solidFill>
              </a:rPr>
              <a:t>kreatinina</a:t>
            </a:r>
            <a:r>
              <a:rPr lang="eu-ES" sz="2400" dirty="0">
                <a:solidFill>
                  <a:schemeClr val="accent1"/>
                </a:solidFill>
              </a:rPr>
              <a:t> plasmatikoa handitzea. Tratamendua etetearen ondorio kaltegarri ohikoena </a:t>
            </a:r>
            <a:r>
              <a:rPr lang="eu-ES" sz="2400" dirty="0" err="1">
                <a:solidFill>
                  <a:schemeClr val="accent1"/>
                </a:solidFill>
              </a:rPr>
              <a:t>kreatinina</a:t>
            </a:r>
            <a:r>
              <a:rPr lang="eu-ES" sz="2400" dirty="0">
                <a:solidFill>
                  <a:schemeClr val="accent1"/>
                </a:solidFill>
              </a:rPr>
              <a:t> handitzea izaten da (% 0,8</a:t>
            </a:r>
            <a:r>
              <a:rPr lang="eu-ES" sz="2400" dirty="0" smtClean="0">
                <a:solidFill>
                  <a:schemeClr val="accent1"/>
                </a:solidFill>
              </a:rPr>
              <a:t>).</a:t>
            </a:r>
            <a:endParaRPr lang="es-ES" sz="2400" dirty="0">
              <a:solidFill>
                <a:schemeClr val="accent1"/>
              </a:solidFill>
            </a:endParaRPr>
          </a:p>
          <a:p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34512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LESINURADA (III)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484784"/>
            <a:ext cx="7992888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u-ES" sz="2400" dirty="0">
                <a:solidFill>
                  <a:schemeClr val="accent1"/>
                </a:solidFill>
              </a:rPr>
              <a:t>Konbinazioa erabiltzea giltzurrunetako ondorio kaltegarriak egoteko arriskuarekin lotzen da, eta gaur egun nolabaiteko ziurgabetasuna dago haren segurtasun </a:t>
            </a:r>
            <a:r>
              <a:rPr lang="eu-ES" sz="2400" dirty="0" err="1">
                <a:solidFill>
                  <a:schemeClr val="accent1"/>
                </a:solidFill>
              </a:rPr>
              <a:t>kardiobaskularrari</a:t>
            </a:r>
            <a:r>
              <a:rPr lang="eu-ES" sz="2400" dirty="0">
                <a:solidFill>
                  <a:schemeClr val="accent1"/>
                </a:solidFill>
              </a:rPr>
              <a:t> </a:t>
            </a:r>
            <a:r>
              <a:rPr lang="eu-ES" sz="2400" dirty="0" smtClean="0">
                <a:solidFill>
                  <a:schemeClr val="accent1"/>
                </a:solidFill>
              </a:rPr>
              <a:t>dagokionez.</a:t>
            </a:r>
          </a:p>
          <a:p>
            <a:pPr algn="just"/>
            <a:r>
              <a:rPr lang="eu-ES" sz="2400" dirty="0" smtClean="0">
                <a:solidFill>
                  <a:schemeClr val="accent1"/>
                </a:solidFill>
              </a:rPr>
              <a:t>Noiz erabili: </a:t>
            </a:r>
            <a:r>
              <a:rPr lang="eu-ES" sz="2400" dirty="0">
                <a:solidFill>
                  <a:schemeClr val="accent1"/>
                </a:solidFill>
              </a:rPr>
              <a:t>afekzio sintomatikoa nabarmena duten pazienteekin, baldin eta haien </a:t>
            </a:r>
            <a:r>
              <a:rPr lang="eu-ES" sz="2400" dirty="0" err="1">
                <a:solidFill>
                  <a:schemeClr val="accent1"/>
                </a:solidFill>
              </a:rPr>
              <a:t>hiperurizemiak</a:t>
            </a:r>
            <a:r>
              <a:rPr lang="eu-ES" sz="2400" dirty="0">
                <a:solidFill>
                  <a:schemeClr val="accent1"/>
                </a:solidFill>
              </a:rPr>
              <a:t> ez badu egokiro erantzun toleratzen diren gehieneko </a:t>
            </a:r>
            <a:r>
              <a:rPr lang="eu-ES" sz="2400" dirty="0" err="1">
                <a:solidFill>
                  <a:schemeClr val="accent1"/>
                </a:solidFill>
              </a:rPr>
              <a:t>alopurinol</a:t>
            </a:r>
            <a:r>
              <a:rPr lang="eu-ES" sz="2400" dirty="0">
                <a:solidFill>
                  <a:schemeClr val="accent1"/>
                </a:solidFill>
              </a:rPr>
              <a:t>- edo </a:t>
            </a:r>
            <a:r>
              <a:rPr lang="eu-ES" sz="2400" dirty="0" err="1">
                <a:solidFill>
                  <a:schemeClr val="accent1"/>
                </a:solidFill>
              </a:rPr>
              <a:t>febuxostat-dosiak</a:t>
            </a:r>
            <a:r>
              <a:rPr lang="eu-ES" sz="2400" dirty="0">
                <a:solidFill>
                  <a:schemeClr val="accent1"/>
                </a:solidFill>
              </a:rPr>
              <a:t> </a:t>
            </a:r>
            <a:r>
              <a:rPr lang="eu-ES" sz="2400" dirty="0" smtClean="0">
                <a:solidFill>
                  <a:schemeClr val="accent1"/>
                </a:solidFill>
              </a:rPr>
              <a:t>hartuta.</a:t>
            </a:r>
            <a:endParaRPr lang="es-ES" sz="2400" dirty="0">
              <a:solidFill>
                <a:schemeClr val="accent1"/>
              </a:solidFill>
            </a:endParaRPr>
          </a:p>
          <a:p>
            <a:pPr algn="just"/>
            <a:r>
              <a:rPr lang="eu-ES" sz="2400" dirty="0">
                <a:solidFill>
                  <a:schemeClr val="accent1"/>
                </a:solidFill>
              </a:rPr>
              <a:t>2019ko otsailean, laborategiak utzi dio </a:t>
            </a:r>
            <a:r>
              <a:rPr lang="eu-ES" sz="2400" dirty="0" err="1">
                <a:solidFill>
                  <a:schemeClr val="accent1"/>
                </a:solidFill>
              </a:rPr>
              <a:t>lesinurada</a:t>
            </a:r>
            <a:r>
              <a:rPr lang="eu-ES" sz="2400" dirty="0">
                <a:solidFill>
                  <a:schemeClr val="accent1"/>
                </a:solidFill>
              </a:rPr>
              <a:t> merkaturatzeari Estatu Batuetan, merkatu-motiboak </a:t>
            </a:r>
            <a:r>
              <a:rPr lang="eu-ES" sz="2400" dirty="0" smtClean="0">
                <a:solidFill>
                  <a:schemeClr val="accent1"/>
                </a:solidFill>
              </a:rPr>
              <a:t>alegatuz.</a:t>
            </a:r>
            <a:endParaRPr lang="es-ES" sz="2400" dirty="0">
              <a:solidFill>
                <a:schemeClr val="accent1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3617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BENZBROMARONA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484784"/>
            <a:ext cx="7992888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u-ES" dirty="0" err="1">
                <a:solidFill>
                  <a:schemeClr val="accent1"/>
                </a:solidFill>
              </a:rPr>
              <a:t>Hipourizemiante</a:t>
            </a:r>
            <a:r>
              <a:rPr lang="eu-ES" dirty="0">
                <a:solidFill>
                  <a:schemeClr val="accent1"/>
                </a:solidFill>
              </a:rPr>
              <a:t> bat da, </a:t>
            </a:r>
            <a:r>
              <a:rPr lang="eu-ES" dirty="0" err="1">
                <a:solidFill>
                  <a:schemeClr val="accent1"/>
                </a:solidFill>
              </a:rPr>
              <a:t>alopurinola</a:t>
            </a:r>
            <a:r>
              <a:rPr lang="eu-ES" dirty="0">
                <a:solidFill>
                  <a:schemeClr val="accent1"/>
                </a:solidFill>
              </a:rPr>
              <a:t> baino efikazagoa, baina </a:t>
            </a:r>
            <a:r>
              <a:rPr lang="eu-ES" dirty="0" err="1">
                <a:solidFill>
                  <a:schemeClr val="accent1"/>
                </a:solidFill>
              </a:rPr>
              <a:t>hepatotoxikoa</a:t>
            </a:r>
            <a:r>
              <a:rPr lang="eu-ES" dirty="0">
                <a:solidFill>
                  <a:schemeClr val="accent1"/>
                </a:solidFill>
              </a:rPr>
              <a:t> izan daitekeenez (gutxitan gertatzen da ondorio kaltegarri hori, baina larria izan daiteke)</a:t>
            </a:r>
            <a:r>
              <a:rPr lang="eu-ES" baseline="30000" dirty="0">
                <a:solidFill>
                  <a:schemeClr val="accent1"/>
                </a:solidFill>
              </a:rPr>
              <a:t>6</a:t>
            </a:r>
            <a:r>
              <a:rPr lang="eu-ES" dirty="0">
                <a:solidFill>
                  <a:schemeClr val="accent1"/>
                </a:solidFill>
              </a:rPr>
              <a:t> oso gutxitan erabiltzen da (50 tratamendu aktibo, </a:t>
            </a:r>
            <a:r>
              <a:rPr lang="eu-ES" dirty="0" smtClean="0">
                <a:solidFill>
                  <a:schemeClr val="accent1"/>
                </a:solidFill>
              </a:rPr>
              <a:t>EAEn). </a:t>
            </a:r>
            <a:endParaRPr lang="es-ES" dirty="0">
              <a:solidFill>
                <a:schemeClr val="accent1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87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PROBENECIDA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484784"/>
            <a:ext cx="7992888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u-ES" dirty="0" err="1">
                <a:solidFill>
                  <a:schemeClr val="accent1"/>
                </a:solidFill>
              </a:rPr>
              <a:t>Kontraindikazio</a:t>
            </a:r>
            <a:r>
              <a:rPr lang="eu-ES" dirty="0">
                <a:solidFill>
                  <a:schemeClr val="accent1"/>
                </a:solidFill>
              </a:rPr>
              <a:t> eta interakzio ugari ditu, eta ez da efikaza </a:t>
            </a:r>
            <a:r>
              <a:rPr lang="eu-ES" dirty="0" err="1">
                <a:solidFill>
                  <a:schemeClr val="accent1"/>
                </a:solidFill>
              </a:rPr>
              <a:t>ClCr</a:t>
            </a:r>
            <a:r>
              <a:rPr lang="eu-ES" dirty="0">
                <a:solidFill>
                  <a:schemeClr val="accent1"/>
                </a:solidFill>
              </a:rPr>
              <a:t>&lt;50 </a:t>
            </a:r>
            <a:r>
              <a:rPr lang="eu-ES" dirty="0" err="1">
                <a:solidFill>
                  <a:schemeClr val="accent1"/>
                </a:solidFill>
              </a:rPr>
              <a:t>ml/min-rekin</a:t>
            </a:r>
            <a:r>
              <a:rPr lang="eu-ES" dirty="0">
                <a:solidFill>
                  <a:schemeClr val="accent1"/>
                </a:solidFill>
              </a:rPr>
              <a:t>.</a:t>
            </a:r>
            <a:endParaRPr lang="es-ES" dirty="0">
              <a:solidFill>
                <a:schemeClr val="accent1"/>
              </a:solidFill>
            </a:endParaRPr>
          </a:p>
          <a:p>
            <a:pPr algn="just"/>
            <a:endParaRPr lang="es-E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74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PEGLOTIKASA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484784"/>
            <a:ext cx="7992888" cy="3960440"/>
          </a:xfrm>
          <a:prstGeom prst="rect">
            <a:avLst/>
          </a:prstGeom>
        </p:spPr>
        <p:txBody>
          <a:bodyPr/>
          <a:lstStyle/>
          <a:p>
            <a:r>
              <a:rPr lang="eu-ES" dirty="0">
                <a:solidFill>
                  <a:schemeClr val="accent1"/>
                </a:solidFill>
              </a:rPr>
              <a:t>A</a:t>
            </a:r>
            <a:r>
              <a:rPr lang="eu-ES" dirty="0" smtClean="0">
                <a:solidFill>
                  <a:schemeClr val="accent1"/>
                </a:solidFill>
              </a:rPr>
              <a:t>zido </a:t>
            </a:r>
            <a:r>
              <a:rPr lang="eu-ES" dirty="0">
                <a:solidFill>
                  <a:schemeClr val="accent1"/>
                </a:solidFill>
              </a:rPr>
              <a:t>urikoa </a:t>
            </a:r>
            <a:r>
              <a:rPr lang="eu-ES" dirty="0" err="1">
                <a:solidFill>
                  <a:schemeClr val="accent1"/>
                </a:solidFill>
              </a:rPr>
              <a:t>alantoina</a:t>
            </a:r>
            <a:r>
              <a:rPr lang="eu-ES" dirty="0">
                <a:solidFill>
                  <a:schemeClr val="accent1"/>
                </a:solidFill>
              </a:rPr>
              <a:t> bihurtzen </a:t>
            </a:r>
            <a:r>
              <a:rPr lang="eu-ES" dirty="0" smtClean="0">
                <a:solidFill>
                  <a:schemeClr val="accent1"/>
                </a:solidFill>
              </a:rPr>
              <a:t>du.</a:t>
            </a:r>
          </a:p>
          <a:p>
            <a:r>
              <a:rPr lang="eu-ES" dirty="0">
                <a:solidFill>
                  <a:schemeClr val="accent1"/>
                </a:solidFill>
              </a:rPr>
              <a:t>Ez da merkaturatzen Espainian. </a:t>
            </a:r>
            <a:endParaRPr lang="eu-ES" dirty="0" smtClean="0">
              <a:solidFill>
                <a:schemeClr val="accent1"/>
              </a:solidFill>
            </a:endParaRPr>
          </a:p>
          <a:p>
            <a:r>
              <a:rPr lang="eu-ES" dirty="0" err="1" smtClean="0">
                <a:solidFill>
                  <a:schemeClr val="accent1"/>
                </a:solidFill>
              </a:rPr>
              <a:t>Gota-kasu</a:t>
            </a:r>
            <a:r>
              <a:rPr lang="eu-ES" dirty="0" smtClean="0">
                <a:solidFill>
                  <a:schemeClr val="accent1"/>
                </a:solidFill>
              </a:rPr>
              <a:t> </a:t>
            </a:r>
            <a:r>
              <a:rPr lang="eu-ES" dirty="0">
                <a:solidFill>
                  <a:schemeClr val="accent1"/>
                </a:solidFill>
              </a:rPr>
              <a:t>larrietan </a:t>
            </a:r>
            <a:r>
              <a:rPr lang="eu-ES" dirty="0" err="1">
                <a:solidFill>
                  <a:schemeClr val="accent1"/>
                </a:solidFill>
              </a:rPr>
              <a:t>indikatuta</a:t>
            </a:r>
            <a:r>
              <a:rPr lang="eu-ES" dirty="0">
                <a:solidFill>
                  <a:schemeClr val="accent1"/>
                </a:solidFill>
              </a:rPr>
              <a:t> dago, baldin eta ez badute ondo erantzun tratamendu </a:t>
            </a:r>
            <a:r>
              <a:rPr lang="eu-ES" dirty="0" err="1">
                <a:solidFill>
                  <a:schemeClr val="accent1"/>
                </a:solidFill>
              </a:rPr>
              <a:t>hipourizemianteekin</a:t>
            </a:r>
            <a:r>
              <a:rPr lang="eu-ES" dirty="0">
                <a:solidFill>
                  <a:schemeClr val="accent1"/>
                </a:solidFill>
              </a:rPr>
              <a:t> edo hauek </a:t>
            </a:r>
            <a:r>
              <a:rPr lang="eu-ES" dirty="0" err="1">
                <a:solidFill>
                  <a:schemeClr val="accent1"/>
                </a:solidFill>
              </a:rPr>
              <a:t>kontraindikatuta</a:t>
            </a:r>
            <a:r>
              <a:rPr lang="eu-ES" dirty="0">
                <a:solidFill>
                  <a:schemeClr val="accent1"/>
                </a:solidFill>
              </a:rPr>
              <a:t> ez badaude. </a:t>
            </a:r>
            <a:endParaRPr lang="eu-ES" dirty="0" smtClean="0">
              <a:solidFill>
                <a:schemeClr val="accent1"/>
              </a:solidFill>
            </a:endParaRPr>
          </a:p>
          <a:p>
            <a:r>
              <a:rPr lang="eu-ES" dirty="0" smtClean="0">
                <a:solidFill>
                  <a:schemeClr val="accent1"/>
                </a:solidFill>
              </a:rPr>
              <a:t>Zain </a:t>
            </a:r>
            <a:r>
              <a:rPr lang="eu-ES" dirty="0">
                <a:solidFill>
                  <a:schemeClr val="accent1"/>
                </a:solidFill>
              </a:rPr>
              <a:t>barneko bidetik ematen </a:t>
            </a:r>
            <a:r>
              <a:rPr lang="eu-ES" dirty="0" smtClean="0">
                <a:solidFill>
                  <a:schemeClr val="accent1"/>
                </a:solidFill>
              </a:rPr>
              <a:t>da.</a:t>
            </a:r>
            <a:endParaRPr lang="es-ES" dirty="0">
              <a:solidFill>
                <a:schemeClr val="accent1"/>
              </a:solidFill>
            </a:endParaRPr>
          </a:p>
          <a:p>
            <a:endParaRPr lang="es-E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37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62" t="27615" r="10192" b="25892"/>
          <a:stretch/>
        </p:blipFill>
        <p:spPr bwMode="auto">
          <a:xfrm>
            <a:off x="-88661" y="438518"/>
            <a:ext cx="9282759" cy="4286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581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s-ES" altLang="es-ES" sz="3600" dirty="0" err="1"/>
              <a:t>Informazio</a:t>
            </a:r>
            <a:r>
              <a:rPr lang="es-ES" altLang="es-ES" sz="3600" dirty="0"/>
              <a:t> </a:t>
            </a:r>
            <a:r>
              <a:rPr lang="es-ES" altLang="es-ES" sz="3600" dirty="0" err="1"/>
              <a:t>gehiago</a:t>
            </a:r>
            <a:r>
              <a:rPr lang="es-ES" altLang="es-ES" sz="3600" dirty="0"/>
              <a:t> eta </a:t>
            </a:r>
            <a:r>
              <a:rPr lang="es-ES" altLang="es-ES" sz="3600" dirty="0" err="1"/>
              <a:t>bibliografia</a:t>
            </a:r>
            <a:r>
              <a:rPr lang="es-ES" altLang="es-ES" sz="3600" dirty="0"/>
              <a:t>…</a:t>
            </a:r>
            <a:endParaRPr lang="es-ES" sz="36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619672" y="3198168"/>
            <a:ext cx="40732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smtClean="0">
                <a:latin typeface="Arial Unicode MS"/>
                <a:hlinkClick r:id="rId3"/>
              </a:rPr>
              <a:t>INFAC </a:t>
            </a:r>
            <a:r>
              <a:rPr lang="es-ES" b="1" dirty="0" smtClean="0">
                <a:latin typeface="Arial Unicode MS"/>
                <a:hlinkClick r:id="rId3"/>
              </a:rPr>
              <a:t>27 </a:t>
            </a:r>
            <a:r>
              <a:rPr lang="es-ES" b="1" dirty="0" err="1" smtClean="0">
                <a:latin typeface="Arial Unicode MS"/>
                <a:hlinkClick r:id="rId3"/>
              </a:rPr>
              <a:t>Lib</a:t>
            </a:r>
            <a:r>
              <a:rPr lang="es-ES" b="1" dirty="0" smtClean="0">
                <a:latin typeface="Arial Unicode MS"/>
                <a:hlinkClick r:id="rId3"/>
              </a:rPr>
              <a:t>, 4 </a:t>
            </a:r>
            <a:r>
              <a:rPr lang="es-ES" b="1" dirty="0" err="1" smtClean="0">
                <a:latin typeface="Arial Unicode MS"/>
                <a:hlinkClick r:id="rId3"/>
              </a:rPr>
              <a:t>Zk</a:t>
            </a:r>
            <a:r>
              <a:rPr lang="es-ES" b="1" dirty="0" smtClean="0">
                <a:latin typeface="Arial Unicode MS"/>
                <a:hlinkClick r:id="rId3"/>
              </a:rPr>
              <a:t>.</a:t>
            </a:r>
            <a:endParaRPr lang="es-ES" b="1" dirty="0"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248506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15616"/>
          </a:xfrm>
        </p:spPr>
        <p:txBody>
          <a:bodyPr/>
          <a:lstStyle/>
          <a:p>
            <a:r>
              <a:rPr lang="es-ES" dirty="0" smtClean="0"/>
              <a:t>SARRERA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124744"/>
            <a:ext cx="8208912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buClr>
                <a:schemeClr val="tx2">
                  <a:lumMod val="50000"/>
                </a:schemeClr>
              </a:buClr>
            </a:pPr>
            <a:endParaRPr lang="es-ES" sz="2000" dirty="0" smtClean="0">
              <a:latin typeface="Arial Unicode MS" pitchFamily="34" charset="-128"/>
            </a:endParaRPr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2400" dirty="0" smtClean="0">
                <a:latin typeface="Arial Unicode MS" pitchFamily="34" charset="-128"/>
              </a:rPr>
              <a:t> </a:t>
            </a:r>
            <a:endParaRPr lang="es-ES" sz="2400" dirty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908720"/>
            <a:ext cx="8433320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es-ES" sz="2400" dirty="0" smtClean="0">
                <a:solidFill>
                  <a:schemeClr val="accent1"/>
                </a:solidFill>
              </a:rPr>
              <a:t>Gota: </a:t>
            </a:r>
            <a:r>
              <a:rPr lang="es-ES" sz="2400" dirty="0" err="1">
                <a:solidFill>
                  <a:schemeClr val="accent1"/>
                </a:solidFill>
              </a:rPr>
              <a:t>gaixotasun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 smtClean="0">
                <a:solidFill>
                  <a:schemeClr val="accent1"/>
                </a:solidFill>
              </a:rPr>
              <a:t>erreumatikoa</a:t>
            </a:r>
            <a:r>
              <a:rPr lang="es-ES" sz="2400" dirty="0" err="1">
                <a:solidFill>
                  <a:schemeClr val="accent1"/>
                </a:solidFill>
              </a:rPr>
              <a:t>,</a:t>
            </a:r>
            <a:r>
              <a:rPr lang="es-ES" sz="2400" dirty="0" err="1" smtClean="0">
                <a:solidFill>
                  <a:schemeClr val="accent1"/>
                </a:solidFill>
              </a:rPr>
              <a:t>urato</a:t>
            </a:r>
            <a:r>
              <a:rPr lang="es-ES" sz="2400" dirty="0" smtClean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monosodikozko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kristalak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pilatzen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dira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artikulazioetan</a:t>
            </a:r>
            <a:r>
              <a:rPr lang="es-ES" sz="2400" dirty="0">
                <a:solidFill>
                  <a:schemeClr val="accent1"/>
                </a:solidFill>
              </a:rPr>
              <a:t> eta </a:t>
            </a:r>
            <a:r>
              <a:rPr lang="es-ES" sz="2400" dirty="0" err="1">
                <a:solidFill>
                  <a:schemeClr val="accent1"/>
                </a:solidFill>
              </a:rPr>
              <a:t>beste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ehun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periartikular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batzuetan</a:t>
            </a:r>
            <a:r>
              <a:rPr lang="es-ES" sz="2400" dirty="0">
                <a:solidFill>
                  <a:schemeClr val="accent1"/>
                </a:solidFill>
              </a:rPr>
              <a:t>, </a:t>
            </a:r>
            <a:r>
              <a:rPr lang="es-ES" sz="2400" dirty="0" err="1">
                <a:solidFill>
                  <a:schemeClr val="accent1"/>
                </a:solidFill>
              </a:rPr>
              <a:t>hiperurizemia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kronikoko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aldi</a:t>
            </a:r>
            <a:r>
              <a:rPr lang="es-ES" sz="2400" dirty="0">
                <a:solidFill>
                  <a:schemeClr val="accent1"/>
                </a:solidFill>
              </a:rPr>
              <a:t> baten </a:t>
            </a:r>
            <a:r>
              <a:rPr lang="es-ES" sz="2400" dirty="0" err="1">
                <a:solidFill>
                  <a:schemeClr val="accent1"/>
                </a:solidFill>
              </a:rPr>
              <a:t>ostean</a:t>
            </a:r>
            <a:r>
              <a:rPr lang="es-ES" sz="2400" dirty="0">
                <a:solidFill>
                  <a:schemeClr val="accent1"/>
                </a:solidFill>
              </a:rPr>
              <a:t> (urato-</a:t>
            </a:r>
            <a:r>
              <a:rPr lang="es-ES" sz="2400" dirty="0" err="1">
                <a:solidFill>
                  <a:schemeClr val="accent1"/>
                </a:solidFill>
              </a:rPr>
              <a:t>maila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handiak</a:t>
            </a:r>
            <a:r>
              <a:rPr lang="es-ES" sz="2400" dirty="0">
                <a:solidFill>
                  <a:schemeClr val="accent1"/>
                </a:solidFill>
              </a:rPr>
              <a:t>: &gt;6,8 mg/dl, urato </a:t>
            </a:r>
            <a:r>
              <a:rPr lang="es-ES" sz="2400" dirty="0" err="1">
                <a:solidFill>
                  <a:schemeClr val="accent1"/>
                </a:solidFill>
              </a:rPr>
              <a:t>monosodikoaren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saturazioaren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maila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fisiologikoa</a:t>
            </a:r>
            <a:r>
              <a:rPr lang="es-ES" sz="2400" dirty="0" smtClean="0">
                <a:solidFill>
                  <a:schemeClr val="accent1"/>
                </a:solidFill>
              </a:rPr>
              <a:t>).</a:t>
            </a:r>
          </a:p>
          <a:p>
            <a:pPr algn="just"/>
            <a:r>
              <a:rPr lang="es-ES" sz="2400" dirty="0" smtClean="0">
                <a:solidFill>
                  <a:schemeClr val="accent1"/>
                </a:solidFill>
              </a:rPr>
              <a:t> </a:t>
            </a:r>
            <a:r>
              <a:rPr lang="es-ES" sz="2400" dirty="0">
                <a:solidFill>
                  <a:schemeClr val="accent1"/>
                </a:solidFill>
              </a:rPr>
              <a:t>EPISER 2016 </a:t>
            </a:r>
            <a:r>
              <a:rPr lang="es-ES" sz="2400" dirty="0" err="1" smtClean="0">
                <a:solidFill>
                  <a:schemeClr val="accent1"/>
                </a:solidFill>
              </a:rPr>
              <a:t>ikerketaren</a:t>
            </a:r>
            <a:r>
              <a:rPr lang="es-ES" sz="2400" dirty="0" smtClean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arabera</a:t>
            </a:r>
            <a:r>
              <a:rPr lang="es-ES" sz="2400" dirty="0">
                <a:solidFill>
                  <a:schemeClr val="accent1"/>
                </a:solidFill>
              </a:rPr>
              <a:t>, </a:t>
            </a:r>
            <a:r>
              <a:rPr lang="es-ES" sz="2400" dirty="0" err="1">
                <a:solidFill>
                  <a:schemeClr val="accent1"/>
                </a:solidFill>
              </a:rPr>
              <a:t>Espainian</a:t>
            </a:r>
            <a:r>
              <a:rPr lang="es-ES" sz="2400" dirty="0">
                <a:solidFill>
                  <a:schemeClr val="accent1"/>
                </a:solidFill>
              </a:rPr>
              <a:t> 20 </a:t>
            </a:r>
            <a:r>
              <a:rPr lang="es-ES" sz="2400" dirty="0" err="1">
                <a:solidFill>
                  <a:schemeClr val="accent1"/>
                </a:solidFill>
              </a:rPr>
              <a:t>urtetik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gorako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helduen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artean</a:t>
            </a:r>
            <a:r>
              <a:rPr lang="es-ES" sz="2400" dirty="0">
                <a:solidFill>
                  <a:schemeClr val="accent1"/>
                </a:solidFill>
              </a:rPr>
              <a:t> % 2,5ekoa da </a:t>
            </a:r>
            <a:r>
              <a:rPr lang="es-ES" sz="2400" dirty="0" err="1">
                <a:solidFill>
                  <a:schemeClr val="accent1"/>
                </a:solidFill>
              </a:rPr>
              <a:t>gotaren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prebalentzia</a:t>
            </a:r>
            <a:r>
              <a:rPr lang="es-ES" sz="2400" dirty="0">
                <a:solidFill>
                  <a:schemeClr val="accent1"/>
                </a:solidFill>
              </a:rPr>
              <a:t>, </a:t>
            </a:r>
            <a:r>
              <a:rPr lang="es-ES" sz="2400" dirty="0" err="1">
                <a:solidFill>
                  <a:schemeClr val="accent1"/>
                </a:solidFill>
              </a:rPr>
              <a:t>Europako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beste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herrialde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batzuetan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baino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 smtClean="0">
                <a:solidFill>
                  <a:schemeClr val="accent1"/>
                </a:solidFill>
              </a:rPr>
              <a:t>handiagoa</a:t>
            </a:r>
            <a:endParaRPr lang="es-ES" sz="2400" dirty="0">
              <a:solidFill>
                <a:schemeClr val="accent1"/>
              </a:solidFill>
            </a:endParaRPr>
          </a:p>
          <a:p>
            <a:pPr algn="just"/>
            <a:r>
              <a:rPr lang="es-ES" sz="2400" b="1" dirty="0" err="1" smtClean="0">
                <a:solidFill>
                  <a:schemeClr val="accent1"/>
                </a:solidFill>
              </a:rPr>
              <a:t>Helburua</a:t>
            </a:r>
            <a:r>
              <a:rPr lang="es-ES" sz="2400" b="1" dirty="0" smtClean="0">
                <a:solidFill>
                  <a:schemeClr val="accent1"/>
                </a:solidFill>
              </a:rPr>
              <a:t>: </a:t>
            </a:r>
            <a:r>
              <a:rPr lang="es-ES" sz="2400" dirty="0" err="1">
                <a:solidFill>
                  <a:schemeClr val="accent1"/>
                </a:solidFill>
              </a:rPr>
              <a:t>gotaren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tratamendu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farmakologikoaren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informazioa</a:t>
            </a:r>
            <a:r>
              <a:rPr lang="es-ES" sz="2400" dirty="0">
                <a:solidFill>
                  <a:schemeClr val="accent1"/>
                </a:solidFill>
              </a:rPr>
              <a:t> eta </a:t>
            </a:r>
            <a:r>
              <a:rPr lang="es-ES" sz="2400" dirty="0" err="1">
                <a:solidFill>
                  <a:schemeClr val="accent1"/>
                </a:solidFill>
              </a:rPr>
              <a:t>gaixotasuna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egokiro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maneiatzeko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>
                <a:solidFill>
                  <a:schemeClr val="accent1"/>
                </a:solidFill>
              </a:rPr>
              <a:t>gomendioak</a:t>
            </a:r>
            <a:r>
              <a:rPr lang="es-ES" sz="2400" dirty="0">
                <a:solidFill>
                  <a:schemeClr val="accent1"/>
                </a:solidFill>
              </a:rPr>
              <a:t> </a:t>
            </a:r>
            <a:r>
              <a:rPr lang="es-ES" sz="2400" dirty="0" err="1" smtClean="0">
                <a:solidFill>
                  <a:schemeClr val="accent1"/>
                </a:solidFill>
              </a:rPr>
              <a:t>gaurkotzea</a:t>
            </a:r>
            <a:r>
              <a:rPr lang="es-ES" sz="2400" dirty="0" smtClean="0">
                <a:solidFill>
                  <a:schemeClr val="accent1"/>
                </a:solidFill>
              </a:rPr>
              <a:t>.</a:t>
            </a:r>
            <a:endParaRPr lang="es-ES" sz="20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6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15616"/>
          </a:xfrm>
        </p:spPr>
        <p:txBody>
          <a:bodyPr/>
          <a:lstStyle/>
          <a:p>
            <a:r>
              <a:rPr lang="eu-ES" b="1" dirty="0" err="1" smtClean="0"/>
              <a:t>GOTA-KRISIAREN</a:t>
            </a:r>
            <a:r>
              <a:rPr lang="eu-ES" b="1" dirty="0" smtClean="0"/>
              <a:t> TRATAMENDUA (I)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124744"/>
            <a:ext cx="8208912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buClr>
                <a:schemeClr val="tx2">
                  <a:lumMod val="50000"/>
                </a:schemeClr>
              </a:buClr>
            </a:pPr>
            <a:endParaRPr lang="es-ES" sz="2000" dirty="0" smtClean="0">
              <a:latin typeface="Arial Unicode MS" pitchFamily="34" charset="-128"/>
            </a:endParaRPr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2400" dirty="0" smtClean="0">
                <a:latin typeface="Arial Unicode MS" pitchFamily="34" charset="-128"/>
              </a:rPr>
              <a:t> </a:t>
            </a:r>
            <a:endParaRPr lang="es-ES" sz="2400" dirty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1520" y="1340768"/>
            <a:ext cx="8433320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 algn="just">
              <a:buClr>
                <a:schemeClr val="tx2">
                  <a:lumMod val="50000"/>
                </a:schemeClr>
              </a:buClr>
            </a:pPr>
            <a:r>
              <a:rPr lang="eu-ES" sz="2800" dirty="0">
                <a:solidFill>
                  <a:schemeClr val="accent1"/>
                </a:solidFill>
              </a:rPr>
              <a:t>Komeni da tratamendua lehenbailehen hastea </a:t>
            </a:r>
            <a:r>
              <a:rPr lang="eu-ES" sz="2800" dirty="0" smtClean="0">
                <a:solidFill>
                  <a:schemeClr val="accent1"/>
                </a:solidFill>
              </a:rPr>
              <a:t>. </a:t>
            </a:r>
          </a:p>
          <a:p>
            <a:pPr lvl="0" algn="just">
              <a:buClr>
                <a:schemeClr val="tx2">
                  <a:lumMod val="50000"/>
                </a:schemeClr>
              </a:buClr>
            </a:pPr>
            <a:r>
              <a:rPr lang="eu-ES" sz="2800" dirty="0" err="1">
                <a:solidFill>
                  <a:schemeClr val="accent1"/>
                </a:solidFill>
              </a:rPr>
              <a:t>Antiinflamatorio</a:t>
            </a:r>
            <a:r>
              <a:rPr lang="eu-ES" sz="2800" dirty="0">
                <a:solidFill>
                  <a:schemeClr val="accent1"/>
                </a:solidFill>
              </a:rPr>
              <a:t> </a:t>
            </a:r>
            <a:r>
              <a:rPr lang="eu-ES" sz="2800" dirty="0" err="1">
                <a:solidFill>
                  <a:schemeClr val="accent1"/>
                </a:solidFill>
              </a:rPr>
              <a:t>ez-esteroideak</a:t>
            </a:r>
            <a:r>
              <a:rPr lang="eu-ES" sz="2800" dirty="0">
                <a:solidFill>
                  <a:schemeClr val="accent1"/>
                </a:solidFill>
              </a:rPr>
              <a:t> (AIEE), </a:t>
            </a:r>
            <a:r>
              <a:rPr lang="eu-ES" sz="2800" dirty="0" err="1">
                <a:solidFill>
                  <a:schemeClr val="accent1"/>
                </a:solidFill>
              </a:rPr>
              <a:t>koltxizina</a:t>
            </a:r>
            <a:r>
              <a:rPr lang="eu-ES" sz="2800" dirty="0">
                <a:solidFill>
                  <a:schemeClr val="accent1"/>
                </a:solidFill>
              </a:rPr>
              <a:t> eta </a:t>
            </a:r>
            <a:r>
              <a:rPr lang="eu-ES" sz="2800" dirty="0" err="1">
                <a:solidFill>
                  <a:schemeClr val="accent1"/>
                </a:solidFill>
              </a:rPr>
              <a:t>kortikoideak</a:t>
            </a:r>
            <a:r>
              <a:rPr lang="eu-ES" sz="2800" dirty="0">
                <a:solidFill>
                  <a:schemeClr val="accent1"/>
                </a:solidFill>
              </a:rPr>
              <a:t> dira aukera </a:t>
            </a:r>
            <a:r>
              <a:rPr lang="eu-ES" sz="2800" dirty="0" smtClean="0">
                <a:solidFill>
                  <a:schemeClr val="accent1"/>
                </a:solidFill>
              </a:rPr>
              <a:t>terapeutiko </a:t>
            </a:r>
            <a:r>
              <a:rPr lang="eu-ES" sz="2800" dirty="0">
                <a:solidFill>
                  <a:schemeClr val="accent1"/>
                </a:solidFill>
              </a:rPr>
              <a:t>nagusiak. </a:t>
            </a:r>
            <a:endParaRPr lang="eu-ES" sz="2800" dirty="0" smtClean="0">
              <a:solidFill>
                <a:schemeClr val="accent1"/>
              </a:solidFill>
            </a:endParaRPr>
          </a:p>
          <a:p>
            <a:pPr lvl="0" algn="just">
              <a:buClr>
                <a:schemeClr val="tx2">
                  <a:lumMod val="50000"/>
                </a:schemeClr>
              </a:buClr>
            </a:pPr>
            <a:r>
              <a:rPr lang="eu-ES" sz="2800" dirty="0" err="1" smtClean="0">
                <a:solidFill>
                  <a:schemeClr val="accent1"/>
                </a:solidFill>
              </a:rPr>
              <a:t>AIEEak</a:t>
            </a:r>
            <a:r>
              <a:rPr lang="eu-ES" sz="2800" dirty="0" smtClean="0">
                <a:solidFill>
                  <a:schemeClr val="accent1"/>
                </a:solidFill>
              </a:rPr>
              <a:t>: </a:t>
            </a:r>
            <a:r>
              <a:rPr lang="eu-ES" sz="2800" dirty="0">
                <a:solidFill>
                  <a:schemeClr val="accent1"/>
                </a:solidFill>
              </a:rPr>
              <a:t>ez da farmako bat beste batzuen aldean lehenesten</a:t>
            </a:r>
            <a:r>
              <a:rPr lang="eu-ES" sz="2800" dirty="0" smtClean="0">
                <a:solidFill>
                  <a:schemeClr val="accent1"/>
                </a:solidFill>
              </a:rPr>
              <a:t>.</a:t>
            </a:r>
          </a:p>
          <a:p>
            <a:pPr lvl="0" algn="just">
              <a:buClr>
                <a:schemeClr val="tx2">
                  <a:lumMod val="50000"/>
                </a:schemeClr>
              </a:buClr>
            </a:pPr>
            <a:r>
              <a:rPr lang="eu-ES" sz="2800" dirty="0" err="1">
                <a:solidFill>
                  <a:schemeClr val="accent1"/>
                </a:solidFill>
              </a:rPr>
              <a:t>Gota-kasu</a:t>
            </a:r>
            <a:r>
              <a:rPr lang="eu-ES" sz="2800" dirty="0">
                <a:solidFill>
                  <a:schemeClr val="accent1"/>
                </a:solidFill>
              </a:rPr>
              <a:t> larrietan, esate baterako, zenbait artikulaziotan eragiten duenean, baloratu zitekeen terapia konbinatua erabiltzea (</a:t>
            </a:r>
            <a:r>
              <a:rPr lang="eu-ES" sz="2800" dirty="0" err="1">
                <a:solidFill>
                  <a:schemeClr val="accent1"/>
                </a:solidFill>
              </a:rPr>
              <a:t>koltxizina</a:t>
            </a:r>
            <a:r>
              <a:rPr lang="eu-ES" sz="2800" dirty="0">
                <a:solidFill>
                  <a:schemeClr val="accent1"/>
                </a:solidFill>
              </a:rPr>
              <a:t> + AIEE edo </a:t>
            </a:r>
            <a:r>
              <a:rPr lang="eu-ES" sz="2800" dirty="0" err="1">
                <a:solidFill>
                  <a:schemeClr val="accent1"/>
                </a:solidFill>
              </a:rPr>
              <a:t>kortikoidea</a:t>
            </a:r>
            <a:r>
              <a:rPr lang="eu-ES" sz="2800" dirty="0" smtClean="0">
                <a:solidFill>
                  <a:schemeClr val="accent1"/>
                </a:solidFill>
              </a:rPr>
              <a:t>).</a:t>
            </a:r>
          </a:p>
          <a:p>
            <a:pPr lvl="0">
              <a:buClr>
                <a:schemeClr val="tx2">
                  <a:lumMod val="50000"/>
                </a:schemeClr>
              </a:buClr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85730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15616"/>
          </a:xfrm>
        </p:spPr>
        <p:txBody>
          <a:bodyPr/>
          <a:lstStyle/>
          <a:p>
            <a:r>
              <a:rPr lang="eu-ES" b="1" dirty="0" err="1" smtClean="0"/>
              <a:t>GOTA-KRISIAREN</a:t>
            </a:r>
            <a:r>
              <a:rPr lang="eu-ES" b="1" dirty="0" smtClean="0"/>
              <a:t> TRATAMENDUA (II)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124744"/>
            <a:ext cx="8208912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buClr>
                <a:schemeClr val="tx2">
                  <a:lumMod val="50000"/>
                </a:schemeClr>
              </a:buClr>
            </a:pPr>
            <a:endParaRPr lang="es-ES" sz="2000" dirty="0" smtClean="0">
              <a:latin typeface="Arial Unicode MS" pitchFamily="34" charset="-128"/>
            </a:endParaRPr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2400" dirty="0" smtClean="0">
                <a:latin typeface="Arial Unicode MS" pitchFamily="34" charset="-128"/>
              </a:rPr>
              <a:t> </a:t>
            </a:r>
            <a:endParaRPr lang="es-ES" sz="2400" dirty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1520" y="1340768"/>
            <a:ext cx="8433320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 algn="just">
              <a:buClr>
                <a:schemeClr val="tx2">
                  <a:lumMod val="50000"/>
                </a:schemeClr>
              </a:buClr>
            </a:pPr>
            <a:r>
              <a:rPr lang="eu-ES" sz="2800" dirty="0" err="1" smtClean="0">
                <a:solidFill>
                  <a:schemeClr val="accent1"/>
                </a:solidFill>
              </a:rPr>
              <a:t>Interleukina</a:t>
            </a:r>
            <a:r>
              <a:rPr lang="eu-ES" sz="2800" dirty="0" smtClean="0">
                <a:solidFill>
                  <a:schemeClr val="accent1"/>
                </a:solidFill>
              </a:rPr>
              <a:t>-1en </a:t>
            </a:r>
            <a:r>
              <a:rPr lang="eu-ES" sz="2800" dirty="0" err="1">
                <a:solidFill>
                  <a:schemeClr val="accent1"/>
                </a:solidFill>
              </a:rPr>
              <a:t>inhibitzaileak</a:t>
            </a:r>
            <a:r>
              <a:rPr lang="eu-ES" sz="2800" dirty="0">
                <a:solidFill>
                  <a:schemeClr val="accent1"/>
                </a:solidFill>
              </a:rPr>
              <a:t> efikazak </a:t>
            </a:r>
            <a:r>
              <a:rPr lang="eu-ES" sz="2800" dirty="0" smtClean="0">
                <a:solidFill>
                  <a:schemeClr val="accent1"/>
                </a:solidFill>
              </a:rPr>
              <a:t>dira </a:t>
            </a:r>
            <a:r>
              <a:rPr lang="eu-ES" sz="2800" dirty="0" err="1">
                <a:solidFill>
                  <a:schemeClr val="accent1"/>
                </a:solidFill>
              </a:rPr>
              <a:t>gotaren</a:t>
            </a:r>
            <a:r>
              <a:rPr lang="eu-ES" sz="2800" dirty="0">
                <a:solidFill>
                  <a:schemeClr val="accent1"/>
                </a:solidFill>
              </a:rPr>
              <a:t> aukeratutako tratamenduekiko intolerantzia edo </a:t>
            </a:r>
            <a:r>
              <a:rPr lang="eu-ES" sz="2800" dirty="0" err="1">
                <a:solidFill>
                  <a:schemeClr val="accent1"/>
                </a:solidFill>
              </a:rPr>
              <a:t>kontraindikazioa</a:t>
            </a:r>
            <a:r>
              <a:rPr lang="eu-ES" sz="2800" dirty="0">
                <a:solidFill>
                  <a:schemeClr val="accent1"/>
                </a:solidFill>
              </a:rPr>
              <a:t> dagoenean edo tratamenduak eraginik ez duenean (</a:t>
            </a:r>
            <a:r>
              <a:rPr lang="eu-ES" sz="2800" dirty="0" err="1">
                <a:solidFill>
                  <a:schemeClr val="accent1"/>
                </a:solidFill>
              </a:rPr>
              <a:t>gota</a:t>
            </a:r>
            <a:r>
              <a:rPr lang="eu-ES" sz="2800" dirty="0">
                <a:solidFill>
                  <a:schemeClr val="accent1"/>
                </a:solidFill>
              </a:rPr>
              <a:t> </a:t>
            </a:r>
            <a:r>
              <a:rPr lang="eu-ES" sz="2800" dirty="0" err="1">
                <a:solidFill>
                  <a:schemeClr val="accent1"/>
                </a:solidFill>
              </a:rPr>
              <a:t>errefraktarioa</a:t>
            </a:r>
            <a:r>
              <a:rPr lang="eu-ES" sz="2800" dirty="0">
                <a:solidFill>
                  <a:schemeClr val="accent1"/>
                </a:solidFill>
              </a:rPr>
              <a:t> edo immunea</a:t>
            </a:r>
            <a:r>
              <a:rPr lang="eu-ES" sz="2800" dirty="0" smtClean="0">
                <a:solidFill>
                  <a:schemeClr val="accent1"/>
                </a:solidFill>
              </a:rPr>
              <a:t>).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eu-ES" sz="2400" dirty="0" err="1">
                <a:solidFill>
                  <a:schemeClr val="accent1"/>
                </a:solidFill>
              </a:rPr>
              <a:t>Anakinra</a:t>
            </a:r>
            <a:r>
              <a:rPr lang="eu-ES" sz="2400" dirty="0">
                <a:solidFill>
                  <a:schemeClr val="accent1"/>
                </a:solidFill>
              </a:rPr>
              <a:t> Espainian merkaturatzen da, baina ez dauka </a:t>
            </a:r>
            <a:r>
              <a:rPr lang="eu-ES" sz="2400" dirty="0" err="1">
                <a:solidFill>
                  <a:schemeClr val="accent1"/>
                </a:solidFill>
              </a:rPr>
              <a:t>gota-krisirako</a:t>
            </a:r>
            <a:r>
              <a:rPr lang="eu-ES" sz="2400" dirty="0">
                <a:solidFill>
                  <a:schemeClr val="accent1"/>
                </a:solidFill>
              </a:rPr>
              <a:t> </a:t>
            </a:r>
            <a:r>
              <a:rPr lang="eu-ES" sz="2400" dirty="0" err="1">
                <a:solidFill>
                  <a:schemeClr val="accent1"/>
                </a:solidFill>
              </a:rPr>
              <a:t>indikazioa</a:t>
            </a:r>
            <a:r>
              <a:rPr lang="eu-ES" sz="2400" dirty="0">
                <a:solidFill>
                  <a:schemeClr val="accent1"/>
                </a:solidFill>
              </a:rPr>
              <a:t> onartuta. </a:t>
            </a:r>
            <a:endParaRPr lang="eu-ES" sz="2400" dirty="0" smtClean="0">
              <a:solidFill>
                <a:schemeClr val="accent1"/>
              </a:solidFill>
            </a:endParaRP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eu-ES" sz="2400" dirty="0" err="1">
                <a:solidFill>
                  <a:schemeClr val="accent1"/>
                </a:solidFill>
              </a:rPr>
              <a:t>Kanakinumab</a:t>
            </a:r>
            <a:r>
              <a:rPr lang="eu-ES" sz="2400" dirty="0">
                <a:solidFill>
                  <a:schemeClr val="accent1"/>
                </a:solidFill>
              </a:rPr>
              <a:t> izeneko botika ospitaletan erabiltzen da; Osasun Sistema Nazionalak ez du finantzatzen haren </a:t>
            </a:r>
            <a:r>
              <a:rPr lang="eu-ES" sz="2400" dirty="0" err="1">
                <a:solidFill>
                  <a:schemeClr val="accent1"/>
                </a:solidFill>
              </a:rPr>
              <a:t>indikazioa</a:t>
            </a:r>
            <a:r>
              <a:rPr lang="eu-ES" sz="2400" dirty="0">
                <a:solidFill>
                  <a:schemeClr val="accent1"/>
                </a:solidFill>
              </a:rPr>
              <a:t> </a:t>
            </a:r>
            <a:r>
              <a:rPr lang="eu-ES" sz="2400" dirty="0" err="1">
                <a:solidFill>
                  <a:schemeClr val="accent1"/>
                </a:solidFill>
              </a:rPr>
              <a:t>gota-krisia</a:t>
            </a:r>
            <a:r>
              <a:rPr lang="eu-ES" sz="2400" dirty="0">
                <a:solidFill>
                  <a:schemeClr val="accent1"/>
                </a:solidFill>
              </a:rPr>
              <a:t> tratatzeko.</a:t>
            </a:r>
            <a:endParaRPr lang="es-ES" sz="2400" dirty="0">
              <a:solidFill>
                <a:schemeClr val="accent1"/>
              </a:solidFill>
            </a:endParaRPr>
          </a:p>
          <a:p>
            <a:pPr marL="457200" lvl="1" indent="0">
              <a:buClr>
                <a:schemeClr val="tx2">
                  <a:lumMod val="50000"/>
                </a:schemeClr>
              </a:buClr>
              <a:buNone/>
            </a:pPr>
            <a:endParaRPr lang="es-E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78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0" t="17675" r="7627" b="18196"/>
          <a:stretch/>
        </p:blipFill>
        <p:spPr bwMode="auto">
          <a:xfrm>
            <a:off x="539552" y="260648"/>
            <a:ext cx="8410171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793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6" t="21376" r="9714" b="30364"/>
          <a:stretch/>
        </p:blipFill>
        <p:spPr bwMode="auto">
          <a:xfrm>
            <a:off x="-17264" y="620688"/>
            <a:ext cx="9361040" cy="42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761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sz="3200" dirty="0">
                <a:solidFill>
                  <a:schemeClr val="accent1"/>
                </a:solidFill>
              </a:rPr>
              <a:t>HIPERURIZEMIAREN TRATAMENDU </a:t>
            </a:r>
            <a:r>
              <a:rPr lang="es-ES" sz="3200" dirty="0" smtClean="0">
                <a:solidFill>
                  <a:schemeClr val="accent1"/>
                </a:solidFill>
              </a:rPr>
              <a:t>FARMAKOLOGIKOA (I)</a:t>
            </a:r>
            <a:r>
              <a:rPr lang="es-ES" dirty="0">
                <a:solidFill>
                  <a:schemeClr val="bg1"/>
                </a:solidFill>
              </a:rPr>
              <a:t/>
            </a:r>
            <a:br>
              <a:rPr lang="es-ES" dirty="0">
                <a:solidFill>
                  <a:schemeClr val="bg1"/>
                </a:solidFill>
              </a:rPr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>
              <a:buNone/>
            </a:pPr>
            <a:endParaRPr lang="es-ES" sz="2200" dirty="0"/>
          </a:p>
        </p:txBody>
      </p:sp>
      <p:sp>
        <p:nvSpPr>
          <p:cNvPr id="4" name="3 Rectángulo"/>
          <p:cNvSpPr/>
          <p:nvPr/>
        </p:nvSpPr>
        <p:spPr>
          <a:xfrm>
            <a:off x="827584" y="1340769"/>
            <a:ext cx="7488832" cy="382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s-ES" sz="2800" b="1" dirty="0" err="1">
                <a:solidFill>
                  <a:srgbClr val="31859B"/>
                </a:solidFill>
                <a:latin typeface="Calibri"/>
              </a:rPr>
              <a:t>Helburuak</a:t>
            </a:r>
            <a:r>
              <a:rPr lang="es-ES" sz="2800" dirty="0">
                <a:solidFill>
                  <a:srgbClr val="31859B"/>
                </a:solidFill>
                <a:latin typeface="Calibri"/>
              </a:rPr>
              <a:t>: </a:t>
            </a:r>
            <a:r>
              <a:rPr lang="eu-ES" sz="2800" dirty="0" err="1">
                <a:solidFill>
                  <a:srgbClr val="31859B"/>
                </a:solidFill>
                <a:latin typeface="Calibri"/>
              </a:rPr>
              <a:t>gota-krisi</a:t>
            </a:r>
            <a:r>
              <a:rPr lang="eu-ES" sz="2800" dirty="0">
                <a:solidFill>
                  <a:srgbClr val="31859B"/>
                </a:solidFill>
                <a:latin typeface="Calibri"/>
              </a:rPr>
              <a:t> errepikaria prebenitzea, </a:t>
            </a:r>
            <a:r>
              <a:rPr lang="eu-ES" sz="2800" dirty="0" err="1">
                <a:solidFill>
                  <a:srgbClr val="31859B"/>
                </a:solidFill>
                <a:latin typeface="Calibri"/>
              </a:rPr>
              <a:t>tofoak</a:t>
            </a:r>
            <a:r>
              <a:rPr lang="eu-ES" sz="2800" dirty="0">
                <a:solidFill>
                  <a:srgbClr val="31859B"/>
                </a:solidFill>
                <a:latin typeface="Calibri"/>
              </a:rPr>
              <a:t> konpontzea eta pazientearen funtzio fisikoa eta bizi-kalitatea hobetzea, sueroan dauden </a:t>
            </a:r>
            <a:r>
              <a:rPr lang="eu-ES" sz="2800" dirty="0" err="1">
                <a:solidFill>
                  <a:srgbClr val="31859B"/>
                </a:solidFill>
                <a:latin typeface="Calibri"/>
              </a:rPr>
              <a:t>urato-mailak</a:t>
            </a:r>
            <a:r>
              <a:rPr lang="eu-ES" sz="2800" dirty="0">
                <a:solidFill>
                  <a:srgbClr val="31859B"/>
                </a:solidFill>
                <a:latin typeface="Calibri"/>
              </a:rPr>
              <a:t> saturazio-mailetatik azpian lortzearen eta haiei eustearen bitartez</a:t>
            </a:r>
            <a:r>
              <a:rPr lang="eu-ES" sz="3200" dirty="0">
                <a:solidFill>
                  <a:srgbClr val="31859B"/>
                </a:solidFill>
                <a:latin typeface="Calibri"/>
              </a:rPr>
              <a:t>.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u-ES" sz="1800" dirty="0" err="1">
                <a:solidFill>
                  <a:srgbClr val="31859B"/>
                </a:solidFill>
                <a:latin typeface="Calibri"/>
              </a:rPr>
              <a:t>urato</a:t>
            </a:r>
            <a:r>
              <a:rPr lang="eu-ES" sz="1800" dirty="0">
                <a:solidFill>
                  <a:srgbClr val="31859B"/>
                </a:solidFill>
                <a:latin typeface="Calibri"/>
              </a:rPr>
              <a:t> xede-maila &lt;6 </a:t>
            </a:r>
            <a:r>
              <a:rPr lang="eu-ES" sz="1800" dirty="0" err="1">
                <a:solidFill>
                  <a:srgbClr val="31859B"/>
                </a:solidFill>
                <a:latin typeface="Calibri"/>
              </a:rPr>
              <a:t>mg/dl</a:t>
            </a:r>
            <a:r>
              <a:rPr lang="eu-ES" sz="1800" dirty="0">
                <a:solidFill>
                  <a:srgbClr val="31859B"/>
                </a:solidFill>
                <a:latin typeface="Calibri"/>
              </a:rPr>
              <a:t> (</a:t>
            </a:r>
            <a:r>
              <a:rPr lang="eu-ES" sz="1800" dirty="0" err="1">
                <a:solidFill>
                  <a:srgbClr val="31859B"/>
                </a:solidFill>
                <a:latin typeface="Calibri"/>
              </a:rPr>
              <a:t>tofoak</a:t>
            </a:r>
            <a:r>
              <a:rPr lang="eu-ES" sz="1800" dirty="0">
                <a:solidFill>
                  <a:srgbClr val="31859B"/>
                </a:solidFill>
                <a:latin typeface="Calibri"/>
              </a:rPr>
              <a:t> dituzten pazienteengan, 5 </a:t>
            </a:r>
            <a:r>
              <a:rPr lang="eu-ES" sz="1800" dirty="0" err="1">
                <a:solidFill>
                  <a:srgbClr val="31859B"/>
                </a:solidFill>
                <a:latin typeface="Calibri"/>
              </a:rPr>
              <a:t>mg/dl)</a:t>
            </a:r>
            <a:r>
              <a:rPr lang="eu-ES" sz="1800" dirty="0">
                <a:solidFill>
                  <a:srgbClr val="31859B"/>
                </a:solidFill>
                <a:latin typeface="Calibri"/>
              </a:rPr>
              <a:t>.</a:t>
            </a:r>
          </a:p>
          <a:p>
            <a:pPr marL="342900" lvl="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u-ES" dirty="0">
                <a:solidFill>
                  <a:srgbClr val="31859B"/>
                </a:solidFill>
                <a:latin typeface="Calibri"/>
              </a:rPr>
              <a:t>Oraindik ez dago ebidentziarik egiaztatzen duenik </a:t>
            </a:r>
            <a:r>
              <a:rPr lang="eu-ES" dirty="0" err="1">
                <a:solidFill>
                  <a:srgbClr val="31859B"/>
                </a:solidFill>
                <a:latin typeface="Calibri"/>
              </a:rPr>
              <a:t>hiperurizemia</a:t>
            </a:r>
            <a:r>
              <a:rPr lang="eu-ES" dirty="0">
                <a:solidFill>
                  <a:srgbClr val="31859B"/>
                </a:solidFill>
                <a:latin typeface="Calibri"/>
              </a:rPr>
              <a:t> </a:t>
            </a:r>
            <a:r>
              <a:rPr lang="eu-ES" dirty="0" err="1">
                <a:solidFill>
                  <a:srgbClr val="31859B"/>
                </a:solidFill>
                <a:latin typeface="Calibri"/>
              </a:rPr>
              <a:t>asintomatikoaren</a:t>
            </a:r>
            <a:r>
              <a:rPr lang="eu-ES" dirty="0">
                <a:solidFill>
                  <a:srgbClr val="31859B"/>
                </a:solidFill>
                <a:latin typeface="Calibri"/>
              </a:rPr>
              <a:t> tratamendu </a:t>
            </a:r>
            <a:r>
              <a:rPr lang="eu-ES" dirty="0" err="1">
                <a:solidFill>
                  <a:srgbClr val="31859B"/>
                </a:solidFill>
                <a:latin typeface="Calibri"/>
              </a:rPr>
              <a:t>farmakologikoak</a:t>
            </a:r>
            <a:r>
              <a:rPr lang="eu-ES" dirty="0">
                <a:solidFill>
                  <a:srgbClr val="31859B"/>
                </a:solidFill>
                <a:latin typeface="Calibri"/>
              </a:rPr>
              <a:t> dakarren onura. </a:t>
            </a:r>
            <a:endParaRPr lang="es-ES" dirty="0">
              <a:solidFill>
                <a:srgbClr val="31859B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172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sz="3200" dirty="0">
                <a:solidFill>
                  <a:schemeClr val="accent1"/>
                </a:solidFill>
              </a:rPr>
              <a:t>HIPERURIZEMIAREN TRATAMENDU </a:t>
            </a:r>
            <a:r>
              <a:rPr lang="es-ES" sz="3200" dirty="0" smtClean="0">
                <a:solidFill>
                  <a:schemeClr val="accent1"/>
                </a:solidFill>
              </a:rPr>
              <a:t>FARMAKOLOGIKOA (II)</a:t>
            </a:r>
            <a:r>
              <a:rPr lang="es-ES" dirty="0">
                <a:solidFill>
                  <a:schemeClr val="bg1"/>
                </a:solidFill>
              </a:rPr>
              <a:t/>
            </a:r>
            <a:br>
              <a:rPr lang="es-ES" dirty="0">
                <a:solidFill>
                  <a:schemeClr val="bg1"/>
                </a:solidFill>
              </a:rPr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539552" y="1340768"/>
            <a:ext cx="7992888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2800" dirty="0" err="1" smtClean="0">
                <a:solidFill>
                  <a:schemeClr val="accent1"/>
                </a:solidFill>
              </a:rPr>
              <a:t>Noiz</a:t>
            </a:r>
            <a:r>
              <a:rPr lang="es-ES" sz="2800" dirty="0" smtClean="0">
                <a:solidFill>
                  <a:schemeClr val="accent1"/>
                </a:solidFill>
              </a:rPr>
              <a:t> </a:t>
            </a:r>
            <a:r>
              <a:rPr lang="es-ES" sz="2800" dirty="0" err="1" smtClean="0">
                <a:solidFill>
                  <a:schemeClr val="accent1"/>
                </a:solidFill>
              </a:rPr>
              <a:t>hasi</a:t>
            </a:r>
            <a:r>
              <a:rPr lang="es-ES" sz="2800" dirty="0" smtClean="0">
                <a:solidFill>
                  <a:schemeClr val="accent1"/>
                </a:solidFill>
              </a:rPr>
              <a:t>:</a:t>
            </a:r>
          </a:p>
          <a:p>
            <a:pPr lvl="1" algn="just"/>
            <a:r>
              <a:rPr lang="eu-ES" sz="2000" dirty="0">
                <a:solidFill>
                  <a:schemeClr val="accent1"/>
                </a:solidFill>
              </a:rPr>
              <a:t>Oro har, onartuta dago krisia konpondu eta 2 aste igaro ostean hastea</a:t>
            </a:r>
            <a:r>
              <a:rPr lang="eu-ES" sz="2000" dirty="0" smtClean="0">
                <a:solidFill>
                  <a:schemeClr val="accent1"/>
                </a:solidFill>
              </a:rPr>
              <a:t>.</a:t>
            </a:r>
          </a:p>
          <a:p>
            <a:pPr lvl="1" algn="just"/>
            <a:r>
              <a:rPr lang="eu-ES" sz="2000" dirty="0">
                <a:solidFill>
                  <a:schemeClr val="accent1"/>
                </a:solidFill>
              </a:rPr>
              <a:t>Egile batzuen ustez, ordea, banakako erabakiak hartu behar dira, pazientearen arabera, harekin adostu behar da erabakia, eta egoera jakin batzuetan onargarria litzateke krisiak dirauen bitartean tratamendu </a:t>
            </a:r>
            <a:r>
              <a:rPr lang="eu-ES" sz="2000" dirty="0" err="1">
                <a:solidFill>
                  <a:schemeClr val="accent1"/>
                </a:solidFill>
              </a:rPr>
              <a:t>hipourizemiantea</a:t>
            </a:r>
            <a:r>
              <a:rPr lang="eu-ES" sz="2000" dirty="0">
                <a:solidFill>
                  <a:schemeClr val="accent1"/>
                </a:solidFill>
              </a:rPr>
              <a:t> </a:t>
            </a:r>
            <a:r>
              <a:rPr lang="eu-ES" sz="2000" dirty="0" smtClean="0">
                <a:solidFill>
                  <a:schemeClr val="accent1"/>
                </a:solidFill>
              </a:rPr>
              <a:t>hastea.</a:t>
            </a:r>
          </a:p>
          <a:p>
            <a:pPr algn="just"/>
            <a:r>
              <a:rPr lang="eu-ES" sz="2400" dirty="0">
                <a:solidFill>
                  <a:schemeClr val="accent1"/>
                </a:solidFill>
              </a:rPr>
              <a:t>K</a:t>
            </a:r>
            <a:r>
              <a:rPr lang="eu-ES" sz="2400" dirty="0" smtClean="0">
                <a:solidFill>
                  <a:schemeClr val="accent1"/>
                </a:solidFill>
              </a:rPr>
              <a:t>omeni </a:t>
            </a:r>
            <a:r>
              <a:rPr lang="eu-ES" sz="2400" dirty="0">
                <a:solidFill>
                  <a:schemeClr val="accent1"/>
                </a:solidFill>
              </a:rPr>
              <a:t>da tratamendu profilaktikoa ere jartzea (AIEE edo </a:t>
            </a:r>
            <a:r>
              <a:rPr lang="eu-ES" sz="2400" dirty="0" err="1">
                <a:solidFill>
                  <a:schemeClr val="accent1"/>
                </a:solidFill>
              </a:rPr>
              <a:t>koltxizina</a:t>
            </a:r>
            <a:r>
              <a:rPr lang="eu-ES" sz="2400" dirty="0">
                <a:solidFill>
                  <a:schemeClr val="accent1"/>
                </a:solidFill>
              </a:rPr>
              <a:t>) lehenengo 6 hilabeteen </a:t>
            </a:r>
            <a:r>
              <a:rPr lang="eu-ES" sz="2400" dirty="0" smtClean="0">
                <a:solidFill>
                  <a:schemeClr val="accent1"/>
                </a:solidFill>
              </a:rPr>
              <a:t>bitartean.</a:t>
            </a:r>
          </a:p>
          <a:p>
            <a:pPr algn="just"/>
            <a:r>
              <a:rPr lang="eu-ES" sz="2400" dirty="0" err="1">
                <a:solidFill>
                  <a:schemeClr val="accent1"/>
                </a:solidFill>
              </a:rPr>
              <a:t>Gota-krisi</a:t>
            </a:r>
            <a:r>
              <a:rPr lang="eu-ES" sz="2400" dirty="0">
                <a:solidFill>
                  <a:schemeClr val="accent1"/>
                </a:solidFill>
              </a:rPr>
              <a:t> bat gertatzen bada </a:t>
            </a:r>
            <a:r>
              <a:rPr lang="eu-ES" sz="2400" dirty="0" err="1">
                <a:solidFill>
                  <a:schemeClr val="accent1"/>
                </a:solidFill>
              </a:rPr>
              <a:t>hiperurizemia</a:t>
            </a:r>
            <a:r>
              <a:rPr lang="eu-ES" sz="2400" dirty="0">
                <a:solidFill>
                  <a:schemeClr val="accent1"/>
                </a:solidFill>
              </a:rPr>
              <a:t> tratatzen ari den bitartetan, ez da oinarrizko tratamendua aldatu behar</a:t>
            </a:r>
            <a:r>
              <a:rPr lang="eu-ES" sz="2800" dirty="0">
                <a:solidFill>
                  <a:schemeClr val="accent1"/>
                </a:solidFill>
              </a:rPr>
              <a:t>. </a:t>
            </a:r>
            <a:endParaRPr lang="es-ES" sz="2800" dirty="0">
              <a:solidFill>
                <a:schemeClr val="accent1"/>
              </a:solidFill>
            </a:endParaRPr>
          </a:p>
          <a:p>
            <a:pPr algn="just"/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20553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Yxz5B8gosKIc50IFAKL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jMHoTj4NvKVyizNkTnl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y7AzppM9zpyreModfXkF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4162</TotalTime>
  <Words>1232</Words>
  <Application>Microsoft Office PowerPoint</Application>
  <PresentationFormat>Presentación en pantalla (4:3)</PresentationFormat>
  <Paragraphs>102</Paragraphs>
  <Slides>27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5" baseType="lpstr">
      <vt:lpstr>Arial</vt:lpstr>
      <vt:lpstr>Arial Black</vt:lpstr>
      <vt:lpstr>Arial Unicode MS</vt:lpstr>
      <vt:lpstr>Calibri</vt:lpstr>
      <vt:lpstr>Times New Roman</vt:lpstr>
      <vt:lpstr>Verdana</vt:lpstr>
      <vt:lpstr>Wingdings</vt:lpstr>
      <vt:lpstr>3_Diseño personalizado</vt:lpstr>
      <vt:lpstr>   HIPERURIZEMIA ETA GOTA. FARMAKOLOGIA-EGUNERATZEA   27 LIBURUKIA, 4 Zk 2019 </vt:lpstr>
      <vt:lpstr>AURKIBIDEA</vt:lpstr>
      <vt:lpstr>SARRERA</vt:lpstr>
      <vt:lpstr>GOTA-KRISIAREN TRATAMENDUA (I)</vt:lpstr>
      <vt:lpstr>GOTA-KRISIAREN TRATAMENDUA (II)</vt:lpstr>
      <vt:lpstr>Presentación de PowerPoint</vt:lpstr>
      <vt:lpstr>Presentación de PowerPoint</vt:lpstr>
      <vt:lpstr>HIPERURIZEMIAREN TRATAMENDU FARMAKOLOGIKOA (I) </vt:lpstr>
      <vt:lpstr>HIPERURIZEMIAREN TRATAMENDU FARMAKOLOGIKOA (II) </vt:lpstr>
      <vt:lpstr>“TREAT TO TARGET” ESTRATEGIA ETA TRATAMENDUAREKIKO ATXIKIDURA (I)</vt:lpstr>
      <vt:lpstr>“TREAT TO TARGET” ESTRATEGIA ETA TRATAMENDUAREKIKO ATXIKIDURA (II)</vt:lpstr>
      <vt:lpstr>Presentación de PowerPoint</vt:lpstr>
      <vt:lpstr>FARMAKO HIPOURIZEMIANTEAK  </vt:lpstr>
      <vt:lpstr>ALOPURINOLA (I)</vt:lpstr>
      <vt:lpstr>ALOPURINOLA (II)</vt:lpstr>
      <vt:lpstr>ALOPURINOLA (III)</vt:lpstr>
      <vt:lpstr>FEBUXOSTATA (I)</vt:lpstr>
      <vt:lpstr>FEBUXOSTATA (II)</vt:lpstr>
      <vt:lpstr>FEBUXOSTATA (III)</vt:lpstr>
      <vt:lpstr>LESINURADA (I)</vt:lpstr>
      <vt:lpstr>LESINURADA (II)</vt:lpstr>
      <vt:lpstr>LESINURADA (III)</vt:lpstr>
      <vt:lpstr>BENZBROMARONA</vt:lpstr>
      <vt:lpstr>PROBENECIDA</vt:lpstr>
      <vt:lpstr>PEGLOTIKASA</vt:lpstr>
      <vt:lpstr>Presentación de PowerPoint</vt:lpstr>
      <vt:lpstr>Informazio gehiago eta bibliografia…</vt:lpstr>
    </vt:vector>
  </TitlesOfParts>
  <Company>N.G.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Ruiz Ortega, Irene</cp:lastModifiedBy>
  <cp:revision>524</cp:revision>
  <cp:lastPrinted>2017-11-29T13:42:47Z</cp:lastPrinted>
  <dcterms:created xsi:type="dcterms:W3CDTF">2007-11-13T08:52:06Z</dcterms:created>
  <dcterms:modified xsi:type="dcterms:W3CDTF">2019-09-11T11:07:36Z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